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29" r:id="rId2"/>
  </p:sldMasterIdLst>
  <p:notesMasterIdLst>
    <p:notesMasterId r:id="rId28"/>
  </p:notesMasterIdLst>
  <p:sldIdLst>
    <p:sldId id="256" r:id="rId3"/>
    <p:sldId id="555" r:id="rId4"/>
    <p:sldId id="550" r:id="rId5"/>
    <p:sldId id="598" r:id="rId6"/>
    <p:sldId id="582" r:id="rId7"/>
    <p:sldId id="580" r:id="rId8"/>
    <p:sldId id="596" r:id="rId9"/>
    <p:sldId id="597" r:id="rId10"/>
    <p:sldId id="601" r:id="rId11"/>
    <p:sldId id="600" r:id="rId12"/>
    <p:sldId id="595" r:id="rId13"/>
    <p:sldId id="602" r:id="rId14"/>
    <p:sldId id="257" r:id="rId15"/>
    <p:sldId id="259" r:id="rId16"/>
    <p:sldId id="289" r:id="rId17"/>
    <p:sldId id="603" r:id="rId18"/>
    <p:sldId id="261" r:id="rId19"/>
    <p:sldId id="263" r:id="rId20"/>
    <p:sldId id="604" r:id="rId21"/>
    <p:sldId id="267" r:id="rId22"/>
    <p:sldId id="269" r:id="rId23"/>
    <p:sldId id="268" r:id="rId24"/>
    <p:sldId id="273" r:id="rId25"/>
    <p:sldId id="280" r:id="rId26"/>
    <p:sldId id="281"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6432" autoAdjust="0"/>
  </p:normalViewPr>
  <p:slideViewPr>
    <p:cSldViewPr snapToGrid="0">
      <p:cViewPr varScale="1">
        <p:scale>
          <a:sx n="103" d="100"/>
          <a:sy n="103" d="100"/>
        </p:scale>
        <p:origin x="888" y="1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32" d="100"/>
          <a:sy n="132"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AC391-21B6-4755-AF23-A9EAF4B21E7C}" type="datetimeFigureOut">
              <a:rPr lang="en-US" smtClean="0"/>
              <a:t>3/23/2022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AF9BE-384A-4D01-A1D5-96AC302403F4}" type="slidenum">
              <a:rPr lang="en-US" smtClean="0"/>
              <a:t>‹#›</a:t>
            </a:fld>
            <a:endParaRPr lang="en-US" dirty="0"/>
          </a:p>
        </p:txBody>
      </p:sp>
    </p:spTree>
    <p:extLst>
      <p:ext uri="{BB962C8B-B14F-4D97-AF65-F5344CB8AC3E}">
        <p14:creationId xmlns:p14="http://schemas.microsoft.com/office/powerpoint/2010/main" val="79923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a:t>
            </a:fld>
            <a:endParaRPr lang="en-US" dirty="0"/>
          </a:p>
        </p:txBody>
      </p:sp>
    </p:spTree>
    <p:extLst>
      <p:ext uri="{BB962C8B-B14F-4D97-AF65-F5344CB8AC3E}">
        <p14:creationId xmlns:p14="http://schemas.microsoft.com/office/powerpoint/2010/main" val="65136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552450"/>
            <a:ext cx="3198812" cy="1798638"/>
          </a:xfrm>
        </p:spPr>
      </p:sp>
      <p:sp>
        <p:nvSpPr>
          <p:cNvPr id="4" name="Slide Number Placeholder 3"/>
          <p:cNvSpPr>
            <a:spLocks noGrp="1"/>
          </p:cNvSpPr>
          <p:nvPr>
            <p:ph type="sldNum" sz="quarter" idx="5"/>
          </p:nvPr>
        </p:nvSpPr>
        <p:spPr/>
        <p:txBody>
          <a:bodyPr/>
          <a:lstStyle/>
          <a:p>
            <a:fld id="{A6EAF9BE-384A-4D01-A1D5-96AC302403F4}" type="slidenum">
              <a:rPr lang="en-US" smtClean="0"/>
              <a:t>2</a:t>
            </a:fld>
            <a:endParaRPr lang="en-US" dirty="0"/>
          </a:p>
        </p:txBody>
      </p:sp>
      <p:sp>
        <p:nvSpPr>
          <p:cNvPr id="6" name="Notes Placeholder 5">
            <a:extLst>
              <a:ext uri="{FF2B5EF4-FFF2-40B4-BE49-F238E27FC236}">
                <a16:creationId xmlns:a16="http://schemas.microsoft.com/office/drawing/2014/main" id="{0AF3D2FD-50C8-A24A-BBDE-501B738E164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3394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838450" cy="1597025"/>
          </a:xfrm>
        </p:spPr>
      </p:sp>
      <p:sp>
        <p:nvSpPr>
          <p:cNvPr id="4" name="Slide Number Placeholder 3"/>
          <p:cNvSpPr>
            <a:spLocks noGrp="1"/>
          </p:cNvSpPr>
          <p:nvPr>
            <p:ph type="sldNum" sz="quarter" idx="5"/>
          </p:nvPr>
        </p:nvSpPr>
        <p:spPr/>
        <p:txBody>
          <a:bodyPr/>
          <a:lstStyle/>
          <a:p>
            <a:fld id="{A6EAF9BE-384A-4D01-A1D5-96AC302403F4}" type="slidenum">
              <a:rPr lang="en-US" smtClean="0"/>
              <a:t>3</a:t>
            </a:fld>
            <a:endParaRPr lang="en-US" dirty="0"/>
          </a:p>
        </p:txBody>
      </p:sp>
      <p:sp>
        <p:nvSpPr>
          <p:cNvPr id="6" name="Notes Placeholder 5">
            <a:extLst>
              <a:ext uri="{FF2B5EF4-FFF2-40B4-BE49-F238E27FC236}">
                <a16:creationId xmlns:a16="http://schemas.microsoft.com/office/drawing/2014/main" id="{05C6FCC6-7DE9-314E-B211-DA36F44CC59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65935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5</a:t>
            </a:fld>
            <a:endParaRPr lang="en-US" dirty="0"/>
          </a:p>
        </p:txBody>
      </p:sp>
    </p:spTree>
    <p:extLst>
      <p:ext uri="{BB962C8B-B14F-4D97-AF65-F5344CB8AC3E}">
        <p14:creationId xmlns:p14="http://schemas.microsoft.com/office/powerpoint/2010/main" val="372414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Recommendations</a:t>
            </a:r>
          </a:p>
          <a:p>
            <a:r>
              <a:rPr lang="en-US" dirty="0"/>
              <a:t> to ensure the United States is prepared for a future pandemic or similar national health crisis, NCD’s key recommendations to policymakers include:</a:t>
            </a:r>
          </a:p>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6</a:t>
            </a:fld>
            <a:endParaRPr lang="en-US" dirty="0"/>
          </a:p>
        </p:txBody>
      </p:sp>
    </p:spTree>
    <p:extLst>
      <p:ext uri="{BB962C8B-B14F-4D97-AF65-F5344CB8AC3E}">
        <p14:creationId xmlns:p14="http://schemas.microsoft.com/office/powerpoint/2010/main" val="224959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7</a:t>
            </a:fld>
            <a:endParaRPr lang="en-US" dirty="0"/>
          </a:p>
        </p:txBody>
      </p:sp>
    </p:spTree>
    <p:extLst>
      <p:ext uri="{BB962C8B-B14F-4D97-AF65-F5344CB8AC3E}">
        <p14:creationId xmlns:p14="http://schemas.microsoft.com/office/powerpoint/2010/main" val="368221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8</a:t>
            </a:fld>
            <a:endParaRPr lang="en-US" dirty="0"/>
          </a:p>
        </p:txBody>
      </p:sp>
    </p:spTree>
    <p:extLst>
      <p:ext uri="{BB962C8B-B14F-4D97-AF65-F5344CB8AC3E}">
        <p14:creationId xmlns:p14="http://schemas.microsoft.com/office/powerpoint/2010/main" val="328183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D8A4FB-C628-4BA1-A8AB-065299583B9E}"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828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6FE3B-C796-4AA3-BCC5-B2782608ECBA}" type="datetime1">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74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074BA1-05BB-409C-B309-EF1782A8164D}"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72151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074BA1-05BB-409C-B309-EF1782A8164D}" type="datetimeFigureOut">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78002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74BA1-05BB-409C-B309-EF1782A8164D}" type="datetimeFigureOut">
              <a:rPr lang="en-US" smtClean="0"/>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44136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9F68D4-50B0-FA4B-92F7-C8EB6555369C}" type="datetime1">
              <a:rPr kumimoji="0" lang="en-US" sz="900" b="0" i="0" u="none" strike="noStrike" kern="1200" cap="none" spc="0" normalizeH="0" baseline="0" noProof="0" smtClean="0">
                <a:ln>
                  <a:noFill/>
                </a:ln>
                <a:solidFill>
                  <a:prstClr val="black"/>
                </a:solidFill>
                <a:effectLst/>
                <a:uLnTx/>
                <a:uFillTx/>
                <a:latin typeface="Seafor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900" b="0" i="0" u="none" strike="noStrike" kern="1200" cap="none" spc="0" normalizeH="0" baseline="0" noProof="0" dirty="0">
              <a:ln>
                <a:noFill/>
              </a:ln>
              <a:solidFill>
                <a:prstClr val="black"/>
              </a:solidFill>
              <a:effectLst/>
              <a:uLnTx/>
              <a:uFillTx/>
              <a:latin typeface="Seaford"/>
              <a:ea typeface="+mn-ea"/>
              <a:cs typeface="+mn-cs"/>
            </a:endParaRPr>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eaford"/>
              <a:ea typeface="+mn-ea"/>
              <a:cs typeface="+mn-cs"/>
            </a:endParaRPr>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900" b="0" i="0" u="none" strike="noStrike" kern="1200" cap="none" spc="0" normalizeH="0" baseline="0" noProof="0" smtClean="0">
                <a:ln>
                  <a:noFill/>
                </a:ln>
                <a:solidFill>
                  <a:prstClr val="black"/>
                </a:solidFill>
                <a:effectLst/>
                <a:uLnTx/>
                <a:uFillTx/>
                <a:latin typeface="Seafor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Seaford"/>
              <a:ea typeface="+mn-ea"/>
              <a:cs typeface="+mn-cs"/>
            </a:endParaRPr>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945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BAEF36-A170-434D-8B65-BB33C4DCA3FE}" type="datetime1">
              <a:rPr kumimoji="0" lang="en-US" sz="900" b="0" i="0" u="none" strike="noStrike" kern="1200" cap="none" spc="0" normalizeH="0" baseline="0" noProof="0" smtClean="0">
                <a:ln>
                  <a:noFill/>
                </a:ln>
                <a:solidFill>
                  <a:prstClr val="black"/>
                </a:solidFill>
                <a:effectLst/>
                <a:uLnTx/>
                <a:uFillTx/>
                <a:latin typeface="Seafor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900" b="0" i="0" u="none" strike="noStrike" kern="1200" cap="none" spc="0" normalizeH="0" baseline="0" noProof="0" dirty="0">
              <a:ln>
                <a:noFill/>
              </a:ln>
              <a:solidFill>
                <a:prstClr val="black"/>
              </a:solidFill>
              <a:effectLst/>
              <a:uLnTx/>
              <a:uFillTx/>
              <a:latin typeface="Seaford"/>
              <a:ea typeface="+mn-ea"/>
              <a:cs typeface="+mn-cs"/>
            </a:endParaRPr>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eaford"/>
              <a:ea typeface="+mn-ea"/>
              <a:cs typeface="+mn-cs"/>
            </a:endParaRPr>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900" b="0" i="0" u="none" strike="noStrike" kern="1200" cap="none" spc="0" normalizeH="0" baseline="0" noProof="0" smtClean="0">
                <a:ln>
                  <a:noFill/>
                </a:ln>
                <a:solidFill>
                  <a:prstClr val="black"/>
                </a:solidFill>
                <a:effectLst/>
                <a:uLnTx/>
                <a:uFillTx/>
                <a:latin typeface="Seafor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Seaford"/>
              <a:ea typeface="+mn-ea"/>
              <a:cs typeface="+mn-cs"/>
            </a:endParaRPr>
          </a:p>
        </p:txBody>
      </p:sp>
    </p:spTree>
    <p:extLst>
      <p:ext uri="{BB962C8B-B14F-4D97-AF65-F5344CB8AC3E}">
        <p14:creationId xmlns:p14="http://schemas.microsoft.com/office/powerpoint/2010/main" val="78041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aford"/>
              <a:ea typeface="+mn-ea"/>
              <a:cs typeface="+mn-cs"/>
            </a:endParaRPr>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081B5F-65F4-0645-B7B1-9C992C1F5232}" type="datetime1">
              <a:rPr kumimoji="0" lang="en-US" sz="900" b="0" i="0" u="none" strike="noStrike" kern="1200" cap="none" spc="0" normalizeH="0" baseline="0" noProof="0" smtClean="0">
                <a:ln>
                  <a:noFill/>
                </a:ln>
                <a:solidFill>
                  <a:prstClr val="black"/>
                </a:solidFill>
                <a:effectLst/>
                <a:uLnTx/>
                <a:uFillTx/>
                <a:latin typeface="Seafor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900" b="0" i="0" u="none" strike="noStrike" kern="1200" cap="none" spc="0" normalizeH="0" baseline="0" noProof="0" dirty="0">
              <a:ln>
                <a:noFill/>
              </a:ln>
              <a:solidFill>
                <a:prstClr val="black"/>
              </a:solidFill>
              <a:effectLst/>
              <a:uLnTx/>
              <a:uFillTx/>
              <a:latin typeface="Seaford"/>
              <a:ea typeface="+mn-ea"/>
              <a:cs typeface="+mn-cs"/>
            </a:endParaRPr>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eaford"/>
              <a:ea typeface="+mn-ea"/>
              <a:cs typeface="+mn-cs"/>
            </a:endParaRPr>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900" b="0" i="0" u="none" strike="noStrike" kern="1200" cap="none" spc="0" normalizeH="0" baseline="0" noProof="0" smtClean="0">
                <a:ln>
                  <a:noFill/>
                </a:ln>
                <a:solidFill>
                  <a:prstClr val="black"/>
                </a:solidFill>
                <a:effectLst/>
                <a:uLnTx/>
                <a:uFillTx/>
                <a:latin typeface="Seafor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Seaford"/>
              <a:ea typeface="+mn-ea"/>
              <a:cs typeface="+mn-cs"/>
            </a:endParaRPr>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9744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353F-34B7-49C7-9260-DA5EEE79FE94}" type="datetime1">
              <a:rPr lang="en-US" smtClean="0"/>
              <a:t>3/23/2022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65836184"/>
      </p:ext>
    </p:extLst>
  </p:cSld>
  <p:clrMap bg1="lt1" tx1="dk1" bg2="lt2" tx2="dk2" accent1="accent1" accent2="accent2" accent3="accent3" accent4="accent4" accent5="accent5" accent6="accent6" hlink="hlink" folHlink="folHlink"/>
  <p:sldLayoutIdLst>
    <p:sldLayoutId id="2147483793" r:id="rId1"/>
    <p:sldLayoutId id="2147483796" r:id="rId2"/>
    <p:sldLayoutId id="2147483821" r:id="rId3"/>
    <p:sldLayoutId id="2147483822" r:id="rId4"/>
    <p:sldLayoutId id="2147483823" r:id="rId5"/>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921E2F6-AA65-6B45-B80B-474DCB0FE320}" type="datetime1">
              <a:rPr lang="en-US" smtClean="0"/>
              <a:t>3/23/2022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53863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Lst>
  <p:hf hdr="0" ftr="0" dt="0"/>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E1C2-C7DC-460D-9BF4-5BCB8D935A09}"/>
              </a:ext>
            </a:extLst>
          </p:cNvPr>
          <p:cNvSpPr>
            <a:spLocks noGrp="1"/>
          </p:cNvSpPr>
          <p:nvPr>
            <p:ph type="ctrTitle"/>
          </p:nvPr>
        </p:nvSpPr>
        <p:spPr>
          <a:xfrm>
            <a:off x="664628" y="1171052"/>
            <a:ext cx="5431372" cy="2927351"/>
          </a:xfrm>
        </p:spPr>
        <p:txBody>
          <a:bodyPr anchor="b">
            <a:normAutofit/>
          </a:bodyPr>
          <a:lstStyle/>
          <a:p>
            <a:pPr>
              <a:lnSpc>
                <a:spcPct val="150000"/>
              </a:lnSpc>
            </a:pPr>
            <a:r>
              <a:rPr kumimoji="0" lang="en-US" sz="3200" b="1" i="0" u="none" strike="noStrike" kern="1200" cap="all" spc="200" normalizeH="0" baseline="0" noProof="0" dirty="0">
                <a:ln>
                  <a:noFill/>
                </a:ln>
                <a:solidFill>
                  <a:prstClr val="white"/>
                </a:solidFill>
                <a:effectLst/>
                <a:uLnTx/>
                <a:uFillTx/>
                <a:latin typeface="+mn-lt"/>
                <a:ea typeface="+mn-ea"/>
                <a:cs typeface="+mn-cs"/>
              </a:rPr>
              <a:t>2021 Progress Report: </a:t>
            </a:r>
            <a:br>
              <a:rPr kumimoji="0" lang="en-US" sz="3200" b="1" i="0" u="none" strike="noStrike" kern="1200" cap="all" spc="200" normalizeH="0" baseline="0" noProof="0" dirty="0">
                <a:ln>
                  <a:noFill/>
                </a:ln>
                <a:solidFill>
                  <a:prstClr val="white"/>
                </a:solidFill>
                <a:effectLst/>
                <a:uLnTx/>
                <a:uFillTx/>
                <a:latin typeface="+mn-lt"/>
                <a:ea typeface="+mn-ea"/>
                <a:cs typeface="+mn-cs"/>
              </a:rPr>
            </a:br>
            <a:r>
              <a:rPr kumimoji="0" lang="en-US" sz="3200" b="1" i="0" u="none" strike="noStrike" kern="1200" cap="all" spc="200" normalizeH="0" baseline="0" noProof="0" dirty="0">
                <a:ln>
                  <a:noFill/>
                </a:ln>
                <a:solidFill>
                  <a:prstClr val="white"/>
                </a:solidFill>
                <a:effectLst/>
                <a:uLnTx/>
                <a:uFillTx/>
                <a:latin typeface="+mn-lt"/>
                <a:ea typeface="+mn-ea"/>
                <a:cs typeface="+mn-cs"/>
              </a:rPr>
              <a:t>COVID-19’s  Impact on People with Disabilities</a:t>
            </a:r>
            <a:endParaRPr lang="en-US" sz="3200" b="1" cap="small" dirty="0">
              <a:solidFill>
                <a:srgbClr val="FFFFFF"/>
              </a:solidFill>
              <a:latin typeface="+mn-lt"/>
              <a:cs typeface="Calibri" panose="020F0502020204030204" pitchFamily="34" charset="0"/>
            </a:endParaRPr>
          </a:p>
        </p:txBody>
      </p:sp>
      <p:sp>
        <p:nvSpPr>
          <p:cNvPr id="3" name="Subtitle 2">
            <a:extLst>
              <a:ext uri="{FF2B5EF4-FFF2-40B4-BE49-F238E27FC236}">
                <a16:creationId xmlns:a16="http://schemas.microsoft.com/office/drawing/2014/main" id="{9058788C-C27B-4346-8D0E-B4B20CFDEF72}"/>
              </a:ext>
            </a:extLst>
          </p:cNvPr>
          <p:cNvSpPr>
            <a:spLocks noGrp="1"/>
          </p:cNvSpPr>
          <p:nvPr>
            <p:ph type="subTitle" idx="1"/>
          </p:nvPr>
        </p:nvSpPr>
        <p:spPr>
          <a:xfrm>
            <a:off x="1672581" y="4854792"/>
            <a:ext cx="3163330" cy="832156"/>
          </a:xfrm>
        </p:spPr>
        <p:txBody>
          <a:bodyPr>
            <a:normAutofit lnSpcReduction="10000"/>
          </a:bodyPr>
          <a:lstStyle/>
          <a:p>
            <a:r>
              <a:rPr lang="en-US" dirty="0">
                <a:solidFill>
                  <a:schemeClr val="accent4"/>
                </a:solidFill>
                <a:latin typeface="Calibri" panose="020F0502020204030204" pitchFamily="34" charset="0"/>
                <a:cs typeface="Calibri" panose="020F0502020204030204" pitchFamily="34" charset="0"/>
              </a:rPr>
              <a:t>Ana Torres-Davis</a:t>
            </a:r>
          </a:p>
          <a:p>
            <a:pPr algn="r"/>
            <a:r>
              <a:rPr lang="en-US" dirty="0">
                <a:solidFill>
                  <a:schemeClr val="accent4"/>
                </a:solidFill>
                <a:latin typeface="Calibri" panose="020F0502020204030204" pitchFamily="34" charset="0"/>
                <a:cs typeface="Calibri" panose="020F0502020204030204" pitchFamily="34" charset="0"/>
              </a:rPr>
              <a:t>Senior Attorney-Advisor</a:t>
            </a:r>
          </a:p>
        </p:txBody>
      </p:sp>
      <p:pic>
        <p:nvPicPr>
          <p:cNvPr id="6" name="Picture 5" descr="Seal of the National Council on Disability. An eagle with an American flag.">
            <a:extLst>
              <a:ext uri="{FF2B5EF4-FFF2-40B4-BE49-F238E27FC236}">
                <a16:creationId xmlns:a16="http://schemas.microsoft.com/office/drawing/2014/main" id="{58CCEFED-E8D7-4D8D-9CC2-34B53991ACEA}"/>
              </a:ext>
            </a:extLst>
          </p:cNvPr>
          <p:cNvPicPr>
            <a:picLocks noChangeAspect="1"/>
          </p:cNvPicPr>
          <p:nvPr/>
        </p:nvPicPr>
        <p:blipFill>
          <a:blip r:embed="rId4"/>
          <a:stretch>
            <a:fillRect/>
          </a:stretch>
        </p:blipFill>
        <p:spPr>
          <a:xfrm>
            <a:off x="7048215" y="1659426"/>
            <a:ext cx="3983327" cy="3951666"/>
          </a:xfrm>
          <a:prstGeom prst="rect">
            <a:avLst/>
          </a:prstGeom>
        </p:spPr>
      </p:pic>
    </p:spTree>
    <p:custDataLst>
      <p:tags r:id="rId1"/>
    </p:custDataLst>
    <p:extLst>
      <p:ext uri="{BB962C8B-B14F-4D97-AF65-F5344CB8AC3E}">
        <p14:creationId xmlns:p14="http://schemas.microsoft.com/office/powerpoint/2010/main" val="205752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6195B-428C-433A-B03A-6B371707453D}"/>
              </a:ext>
            </a:extLst>
          </p:cNvPr>
          <p:cNvSpPr>
            <a:spLocks noGrp="1"/>
          </p:cNvSpPr>
          <p:nvPr>
            <p:ph type="sldNum" sz="quarter" idx="12"/>
          </p:nvPr>
        </p:nvSpPr>
        <p:spPr/>
        <p:txBody>
          <a:bodyPr/>
          <a:lstStyle/>
          <a:p>
            <a:fld id="{97ADD2CD-795E-40BA-91BF-A8DAF0C6D858}" type="slidenum">
              <a:rPr lang="en-US" smtClean="0"/>
              <a:t>10</a:t>
            </a:fld>
            <a:endParaRPr lang="en-US" dirty="0"/>
          </a:p>
        </p:txBody>
      </p:sp>
      <p:pic>
        <p:nvPicPr>
          <p:cNvPr id="3" name="Picture 2">
            <a:extLst>
              <a:ext uri="{FF2B5EF4-FFF2-40B4-BE49-F238E27FC236}">
                <a16:creationId xmlns:a16="http://schemas.microsoft.com/office/drawing/2014/main" id="{74C578F6-46DF-4385-B592-C959181A46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3837" y="247314"/>
            <a:ext cx="1213209" cy="1261981"/>
          </a:xfrm>
          <a:prstGeom prst="rect">
            <a:avLst/>
          </a:prstGeom>
        </p:spPr>
      </p:pic>
      <p:sp>
        <p:nvSpPr>
          <p:cNvPr id="4" name="TextBox 3">
            <a:extLst>
              <a:ext uri="{FF2B5EF4-FFF2-40B4-BE49-F238E27FC236}">
                <a16:creationId xmlns:a16="http://schemas.microsoft.com/office/drawing/2014/main" id="{343D4951-5B66-42E4-8D38-1A9B34448644}"/>
              </a:ext>
            </a:extLst>
          </p:cNvPr>
          <p:cNvSpPr txBox="1"/>
          <p:nvPr/>
        </p:nvSpPr>
        <p:spPr>
          <a:xfrm>
            <a:off x="776417" y="1828800"/>
            <a:ext cx="10577383" cy="3785652"/>
          </a:xfrm>
          <a:prstGeom prst="rect">
            <a:avLst/>
          </a:prstGeom>
          <a:noFill/>
        </p:spPr>
        <p:txBody>
          <a:bodyPr wrap="square" rtlCol="0">
            <a:spAutoFit/>
          </a:bodyPr>
          <a:lstStyle/>
          <a:p>
            <a:r>
              <a:rPr lang="en-US" sz="2400" dirty="0"/>
              <a:t>HHS OCR and DOJ should direct healthcare providers to include in their nondiscrimination notices recognition of patient rights to policy modifications </a:t>
            </a:r>
          </a:p>
          <a:p>
            <a:endParaRPr lang="en-US" sz="2400" dirty="0"/>
          </a:p>
          <a:p>
            <a:r>
              <a:rPr lang="en-US" sz="2400" dirty="0"/>
              <a:t>All federal entities involved in public health, emergency management, and the provision of public announcements or briefings of broad public importance should prepare and disseminate information related to any pandemic or public health emergency in accessible formats</a:t>
            </a:r>
          </a:p>
          <a:p>
            <a:endParaRPr lang="en-US" sz="2400" dirty="0"/>
          </a:p>
          <a:p>
            <a:r>
              <a:rPr lang="en-US" sz="2400" dirty="0"/>
              <a:t>State Hospital Associations should develop guidance and best practices for ensuring effective communication in hospitals and associated urgent care clinics</a:t>
            </a:r>
          </a:p>
        </p:txBody>
      </p:sp>
      <p:sp>
        <p:nvSpPr>
          <p:cNvPr id="5" name="TextBox 4">
            <a:extLst>
              <a:ext uri="{FF2B5EF4-FFF2-40B4-BE49-F238E27FC236}">
                <a16:creationId xmlns:a16="http://schemas.microsoft.com/office/drawing/2014/main" id="{041123F1-6DF4-4C53-8159-EB76B68A6F19}"/>
              </a:ext>
            </a:extLst>
          </p:cNvPr>
          <p:cNvSpPr txBox="1"/>
          <p:nvPr/>
        </p:nvSpPr>
        <p:spPr>
          <a:xfrm>
            <a:off x="1828802" y="606884"/>
            <a:ext cx="9524998" cy="584775"/>
          </a:xfrm>
          <a:prstGeom prst="rect">
            <a:avLst/>
          </a:prstGeom>
          <a:noFill/>
        </p:spPr>
        <p:txBody>
          <a:bodyPr wrap="square" rtlCol="0">
            <a:spAutoFit/>
          </a:bodyPr>
          <a:lstStyle/>
          <a:p>
            <a:r>
              <a:rPr lang="en-US" sz="3200" b="1" dirty="0">
                <a:solidFill>
                  <a:schemeClr val="bg1"/>
                </a:solidFill>
              </a:rPr>
              <a:t>Key Recommendations: </a:t>
            </a:r>
            <a:r>
              <a:rPr lang="en-US" sz="3200" b="1" dirty="0">
                <a:solidFill>
                  <a:schemeClr val="accent4"/>
                </a:solidFill>
              </a:rPr>
              <a:t>Effective Communications</a:t>
            </a:r>
          </a:p>
        </p:txBody>
      </p:sp>
    </p:spTree>
    <p:extLst>
      <p:ext uri="{BB962C8B-B14F-4D97-AF65-F5344CB8AC3E}">
        <p14:creationId xmlns:p14="http://schemas.microsoft.com/office/powerpoint/2010/main" val="210917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321852-4E64-4319-B844-2CA0D10FFD3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11</a:t>
            </a:fld>
            <a:endParaRPr lang="en-US" dirty="0"/>
          </a:p>
        </p:txBody>
      </p:sp>
      <p:pic>
        <p:nvPicPr>
          <p:cNvPr id="7" name="Picture 6">
            <a:extLst>
              <a:ext uri="{FF2B5EF4-FFF2-40B4-BE49-F238E27FC236}">
                <a16:creationId xmlns:a16="http://schemas.microsoft.com/office/drawing/2014/main" id="{E349B955-1CF9-4E3B-A750-433D7DA028F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1595" y="13269"/>
            <a:ext cx="1213209" cy="1261981"/>
          </a:xfrm>
          <a:prstGeom prst="rect">
            <a:avLst/>
          </a:prstGeom>
        </p:spPr>
      </p:pic>
      <p:pic>
        <p:nvPicPr>
          <p:cNvPr id="8" name="Picture 7" descr="Woman in a congregate care facility getting a COVID-19 test from a workers in contamination protection gear.A picture containing person, indoor&#10;&#10;Description automatically generated">
            <a:extLst>
              <a:ext uri="{FF2B5EF4-FFF2-40B4-BE49-F238E27FC236}">
                <a16:creationId xmlns:a16="http://schemas.microsoft.com/office/drawing/2014/main" id="{61D5B557-EC85-4B7C-A562-DE3F5D898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842" y="0"/>
            <a:ext cx="9394658" cy="6858000"/>
          </a:xfrm>
          <a:prstGeom prst="rect">
            <a:avLst/>
          </a:prstGeom>
        </p:spPr>
      </p:pic>
    </p:spTree>
    <p:extLst>
      <p:ext uri="{BB962C8B-B14F-4D97-AF65-F5344CB8AC3E}">
        <p14:creationId xmlns:p14="http://schemas.microsoft.com/office/powerpoint/2010/main" val="337193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aford"/>
              <a:ea typeface="+mn-ea"/>
              <a:cs typeface="+mn-cs"/>
            </a:endParaRPr>
          </a:p>
        </p:txBody>
      </p:sp>
      <p:sp>
        <p:nvSpPr>
          <p:cNvPr id="2" name="Title 1">
            <a:extLst>
              <a:ext uri="{FF2B5EF4-FFF2-40B4-BE49-F238E27FC236}">
                <a16:creationId xmlns:a16="http://schemas.microsoft.com/office/drawing/2014/main" id="{1B2C9FC0-6834-BB47-9884-18B19C33B275}"/>
              </a:ext>
            </a:extLst>
          </p:cNvPr>
          <p:cNvSpPr>
            <a:spLocks noGrp="1"/>
          </p:cNvSpPr>
          <p:nvPr>
            <p:ph type="ctrTitle"/>
          </p:nvPr>
        </p:nvSpPr>
        <p:spPr>
          <a:xfrm>
            <a:off x="6014678" y="3013510"/>
            <a:ext cx="5614993" cy="3093468"/>
          </a:xfrm>
        </p:spPr>
        <p:txBody>
          <a:bodyPr anchor="t">
            <a:normAutofit/>
          </a:bodyPr>
          <a:lstStyle/>
          <a:p>
            <a:pPr>
              <a:lnSpc>
                <a:spcPct val="90000"/>
              </a:lnSpc>
            </a:pPr>
            <a:r>
              <a:rPr lang="en-US" sz="5100" dirty="0">
                <a:latin typeface="Arial" panose="020B0604020202020204" pitchFamily="34" charset="0"/>
                <a:cs typeface="Arial" panose="020B0604020202020204" pitchFamily="34" charset="0"/>
              </a:rPr>
              <a:t>NCD’s Health Equity Framework for Policymakers</a:t>
            </a:r>
          </a:p>
        </p:txBody>
      </p:sp>
      <p:sp>
        <p:nvSpPr>
          <p:cNvPr id="3" name="Subtitle 2">
            <a:extLst>
              <a:ext uri="{FF2B5EF4-FFF2-40B4-BE49-F238E27FC236}">
                <a16:creationId xmlns:a16="http://schemas.microsoft.com/office/drawing/2014/main" id="{9AF03CE6-0507-0B46-8BA1-4566698B014D}"/>
              </a:ext>
            </a:extLst>
          </p:cNvPr>
          <p:cNvSpPr>
            <a:spLocks noGrp="1"/>
          </p:cNvSpPr>
          <p:nvPr>
            <p:ph type="subTitle" idx="1"/>
          </p:nvPr>
        </p:nvSpPr>
        <p:spPr>
          <a:xfrm>
            <a:off x="6014678" y="702870"/>
            <a:ext cx="5614993" cy="2163418"/>
          </a:xfrm>
        </p:spPr>
        <p:txBody>
          <a:bodyPr anchor="b">
            <a:normAutofit/>
          </a:bodyPr>
          <a:lstStyle/>
          <a:p>
            <a:r>
              <a:rPr lang="en-US" dirty="0">
                <a:latin typeface="Arial" panose="020B0604020202020204" pitchFamily="34" charset="0"/>
                <a:cs typeface="Arial" panose="020B0604020202020204" pitchFamily="34" charset="0"/>
              </a:rPr>
              <a:t>March 24, 2022</a:t>
            </a:r>
          </a:p>
        </p:txBody>
      </p:sp>
      <p:cxnSp>
        <p:nvCxnSpPr>
          <p:cNvPr id="29" name="Straight Connector 28">
            <a:extLst>
              <a:ext uri="{FF2B5EF4-FFF2-40B4-BE49-F238E27FC236}">
                <a16:creationId xmlns:a16="http://schemas.microsoft.com/office/drawing/2014/main" id="{90D4BE5E-A277-4D2C-9B8A-205561BC70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 name="Picture 3" descr="Logo&#10;&#10;Description automatically generated">
            <a:extLst>
              <a:ext uri="{FF2B5EF4-FFF2-40B4-BE49-F238E27FC236}">
                <a16:creationId xmlns:a16="http://schemas.microsoft.com/office/drawing/2014/main" id="{711DFEF4-777F-EC44-A04C-D003FCC22EDF}"/>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bwMode="auto">
          <a:xfrm>
            <a:off x="482601" y="905645"/>
            <a:ext cx="5008259" cy="5022170"/>
          </a:xfrm>
          <a:prstGeom prst="rect">
            <a:avLst/>
          </a:prstGeom>
          <a:noFill/>
        </p:spPr>
      </p:pic>
      <p:cxnSp>
        <p:nvCxnSpPr>
          <p:cNvPr id="31" name="Straight Connector 30">
            <a:extLst>
              <a:ext uri="{FF2B5EF4-FFF2-40B4-BE49-F238E27FC236}">
                <a16:creationId xmlns:a16="http://schemas.microsoft.com/office/drawing/2014/main" id="{5D5EC73D-B34E-4B0B-8892-49C0610165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678ADFE-C84F-2C4D-B540-9EE5FA324D64}"/>
              </a:ext>
            </a:extLst>
          </p:cNvPr>
          <p:cNvSpPr txBox="1"/>
          <p:nvPr/>
        </p:nvSpPr>
        <p:spPr>
          <a:xfrm>
            <a:off x="8860971" y="428897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aford"/>
              <a:ea typeface="+mn-ea"/>
              <a:cs typeface="+mn-cs"/>
            </a:endParaRPr>
          </a:p>
        </p:txBody>
      </p:sp>
    </p:spTree>
    <p:extLst>
      <p:ext uri="{BB962C8B-B14F-4D97-AF65-F5344CB8AC3E}">
        <p14:creationId xmlns:p14="http://schemas.microsoft.com/office/powerpoint/2010/main" val="1030540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739045" y="798946"/>
            <a:ext cx="10723612" cy="1376485"/>
          </a:xfrm>
        </p:spPr>
        <p:txBody>
          <a:bodyPr/>
          <a:lstStyle/>
          <a:p>
            <a:pPr algn="ctr"/>
            <a:r>
              <a:rPr lang="en-US" sz="4800" b="1" dirty="0">
                <a:latin typeface="Arial" panose="020B0604020202020204" pitchFamily="34" charset="0"/>
                <a:cs typeface="Arial" panose="020B0604020202020204" pitchFamily="34" charset="0"/>
              </a:rPr>
              <a:t>NCD’s Health Equity Framework</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4376427" y="2388686"/>
            <a:ext cx="6826314" cy="3416922"/>
          </a:xfrm>
        </p:spPr>
        <p:txBody>
          <a:bodyPr>
            <a:norm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Purpose / The Need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Core Components &amp; Overview</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Next Steps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Questions &amp; Feedback</a:t>
            </a:r>
          </a:p>
        </p:txBody>
      </p:sp>
      <p:sp>
        <p:nvSpPr>
          <p:cNvPr id="4" name="Slide Number Placeholder 3">
            <a:extLst>
              <a:ext uri="{FF2B5EF4-FFF2-40B4-BE49-F238E27FC236}">
                <a16:creationId xmlns:a16="http://schemas.microsoft.com/office/drawing/2014/main" id="{01D9DE1F-3C90-074D-9E84-DA4DF8219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Seafor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Seaford"/>
              <a:ea typeface="+mn-ea"/>
              <a:cs typeface="+mn-cs"/>
            </a:endParaRPr>
          </a:p>
        </p:txBody>
      </p:sp>
      <p:sp>
        <p:nvSpPr>
          <p:cNvPr id="5" name="TextBox 4">
            <a:extLst>
              <a:ext uri="{FF2B5EF4-FFF2-40B4-BE49-F238E27FC236}">
                <a16:creationId xmlns:a16="http://schemas.microsoft.com/office/drawing/2014/main" id="{4B907F2F-4885-5E44-9C94-E2C2353C46CA}"/>
              </a:ext>
            </a:extLst>
          </p:cNvPr>
          <p:cNvSpPr txBox="1"/>
          <p:nvPr/>
        </p:nvSpPr>
        <p:spPr>
          <a:xfrm>
            <a:off x="11462657" y="2830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aford"/>
              <a:ea typeface="+mn-ea"/>
              <a:cs typeface="+mn-cs"/>
            </a:endParaRPr>
          </a:p>
        </p:txBody>
      </p:sp>
      <p:pic>
        <p:nvPicPr>
          <p:cNvPr id="6" name="Picture 5" descr="Logo&#10;&#10;Description automatically generated">
            <a:extLst>
              <a:ext uri="{FF2B5EF4-FFF2-40B4-BE49-F238E27FC236}">
                <a16:creationId xmlns:a16="http://schemas.microsoft.com/office/drawing/2014/main" id="{E6BBAE2C-794C-2B44-9120-98A9E915B3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pic>
        <p:nvPicPr>
          <p:cNvPr id="8" name="Picture 7">
            <a:extLst>
              <a:ext uri="{FF2B5EF4-FFF2-40B4-BE49-F238E27FC236}">
                <a16:creationId xmlns:a16="http://schemas.microsoft.com/office/drawing/2014/main" id="{9D3D3ABA-8F56-491A-90CD-FA111D562D6F}"/>
              </a:ext>
            </a:extLst>
          </p:cNvPr>
          <p:cNvPicPr>
            <a:picLocks noChangeAspect="1"/>
          </p:cNvPicPr>
          <p:nvPr/>
        </p:nvPicPr>
        <p:blipFill rotWithShape="1">
          <a:blip r:embed="rId3"/>
          <a:srcRect l="18202" t="18875" r="50000" b="7947"/>
          <a:stretch/>
        </p:blipFill>
        <p:spPr>
          <a:xfrm>
            <a:off x="739045" y="2028860"/>
            <a:ext cx="3127252" cy="4048174"/>
          </a:xfrm>
          <a:prstGeom prst="rect">
            <a:avLst/>
          </a:prstGeom>
          <a:ln>
            <a:solidFill>
              <a:schemeClr val="tx1"/>
            </a:solidFill>
          </a:ln>
        </p:spPr>
      </p:pic>
    </p:spTree>
    <p:extLst>
      <p:ext uri="{BB962C8B-B14F-4D97-AF65-F5344CB8AC3E}">
        <p14:creationId xmlns:p14="http://schemas.microsoft.com/office/powerpoint/2010/main" val="274211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778764" y="692993"/>
            <a:ext cx="10634472" cy="1376485"/>
          </a:xfrm>
        </p:spPr>
        <p:txBody>
          <a:bodyPr/>
          <a:lstStyle/>
          <a:p>
            <a:pPr algn="ctr"/>
            <a:r>
              <a:rPr lang="en-US" sz="4800" b="1" dirty="0">
                <a:latin typeface="Arial" panose="020B0604020202020204" pitchFamily="34" charset="0"/>
                <a:cs typeface="Arial" panose="020B0604020202020204" pitchFamily="34" charset="0"/>
              </a:rPr>
              <a:t>Purpose/ The Need</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778764" y="2296762"/>
            <a:ext cx="10506991" cy="3723038"/>
          </a:xfrm>
        </p:spPr>
        <p:txBody>
          <a:bodyPr>
            <a:norm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Address Decades-Long Health Disparities</a:t>
            </a:r>
          </a:p>
          <a:p>
            <a:pPr marL="457200" indent="-4572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Address Ableism, Physical and Other Systemic Barriers</a:t>
            </a:r>
          </a:p>
          <a:p>
            <a:pPr marL="457200" indent="-4572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Achieve Health Equity for all Categories of Persons with Disabilities</a:t>
            </a:r>
          </a:p>
        </p:txBody>
      </p:sp>
      <p:sp>
        <p:nvSpPr>
          <p:cNvPr id="4" name="Slide Number Placeholder 3">
            <a:extLst>
              <a:ext uri="{FF2B5EF4-FFF2-40B4-BE49-F238E27FC236}">
                <a16:creationId xmlns:a16="http://schemas.microsoft.com/office/drawing/2014/main" id="{66A2451E-5075-1142-BBDD-02ABE64FF4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8FDCDC07-DEA4-3743-86B9-9B56903049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319638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p:txBody>
          <a:bodyPr/>
          <a:lstStyle/>
          <a:p>
            <a:pPr algn="ctr"/>
            <a:r>
              <a:rPr lang="en-US" sz="4800" b="1" dirty="0">
                <a:latin typeface="Arial" panose="020B0604020202020204" pitchFamily="34" charset="0"/>
                <a:cs typeface="Arial" panose="020B0604020202020204" pitchFamily="34" charset="0"/>
              </a:rPr>
              <a:t>Multi-Disciplinary “Dream Team” Advisors</a:t>
            </a:r>
            <a:br>
              <a:rPr lang="en-US" sz="4800" dirty="0">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9C61C246-BAB5-D446-9211-D1D23880096C}"/>
              </a:ext>
            </a:extLst>
          </p:cNvPr>
          <p:cNvSpPr>
            <a:spLocks noGrp="1"/>
          </p:cNvSpPr>
          <p:nvPr>
            <p:ph sz="half"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Lisa Iezzoni, M.D., M.Sc., Prof. of Medicine, Harvard Medical School </a:t>
            </a:r>
          </a:p>
          <a:p>
            <a:r>
              <a:rPr lang="en-US" dirty="0">
                <a:latin typeface="Arial" panose="020B0604020202020204" pitchFamily="34" charset="0"/>
                <a:cs typeface="Arial" panose="020B0604020202020204" pitchFamily="34" charset="0"/>
              </a:rPr>
              <a:t>Kristi Kirschner, M.D., Clinical Prof., University of Illinois College of Medicine </a:t>
            </a:r>
          </a:p>
          <a:p>
            <a:r>
              <a:rPr lang="en-US" dirty="0">
                <a:latin typeface="Arial" panose="020B0604020202020204" pitchFamily="34" charset="0"/>
                <a:cs typeface="Arial" panose="020B0604020202020204" pitchFamily="34" charset="0"/>
              </a:rPr>
              <a:t>Margaret A Turk, MD, Prof. Physical Medicine and Rehabilitation, SUNY Upstate University Hospital, Co-Editor-in-Chief, </a:t>
            </a:r>
            <a:r>
              <a:rPr lang="en-US" i="1" dirty="0">
                <a:latin typeface="Arial" panose="020B0604020202020204" pitchFamily="34" charset="0"/>
                <a:cs typeface="Arial" panose="020B0604020202020204" pitchFamily="34" charset="0"/>
              </a:rPr>
              <a:t>Disability and Health Journal</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Priya Chandan, MD, PhD, MPH, Assistant Prof. University of Louisville SOM Division of Physical Medicine &amp; Rehabilitation, Project Director, National Curriculum Initiative in Developmental Medicine </a:t>
            </a:r>
          </a:p>
        </p:txBody>
      </p:sp>
      <p:sp>
        <p:nvSpPr>
          <p:cNvPr id="9" name="Content Placeholder 8">
            <a:extLst>
              <a:ext uri="{FF2B5EF4-FFF2-40B4-BE49-F238E27FC236}">
                <a16:creationId xmlns:a16="http://schemas.microsoft.com/office/drawing/2014/main" id="{B7609708-A8AA-4343-A775-2A72F723AAD6}"/>
              </a:ext>
            </a:extLst>
          </p:cNvPr>
          <p:cNvSpPr>
            <a:spLocks noGrp="1"/>
          </p:cNvSpPr>
          <p:nvPr>
            <p:ph sz="half" idx="2"/>
          </p:nvPr>
        </p:nvSpPr>
        <p:spPr>
          <a:xfrm>
            <a:off x="6096000" y="3041869"/>
            <a:ext cx="5418551" cy="3073831"/>
          </a:xfrm>
        </p:spPr>
        <p:txBody>
          <a:bodyPr>
            <a:normAutofit fontScale="70000" lnSpcReduction="20000"/>
          </a:bodyPr>
          <a:lstStyle/>
          <a:p>
            <a:r>
              <a:rPr lang="en-US" dirty="0">
                <a:latin typeface="Arial" panose="020B0604020202020204" pitchFamily="34" charset="0"/>
                <a:cs typeface="Arial" panose="020B0604020202020204" pitchFamily="34" charset="0"/>
              </a:rPr>
              <a:t>Elizabeth Pendo, JD. Prof. of Law, St. Louis University School of Law </a:t>
            </a:r>
          </a:p>
          <a:p>
            <a:r>
              <a:rPr lang="en-US" dirty="0">
                <a:latin typeface="Arial" panose="020B0604020202020204" pitchFamily="34" charset="0"/>
                <a:cs typeface="Arial" panose="020B0604020202020204" pitchFamily="34" charset="0"/>
              </a:rPr>
              <a:t>Rosaly Correa-De-Araujo, MD, PhD, Senior Scientific Advisor, National Institute on Aging Division of Geriatrics and Clinical Gerontology </a:t>
            </a:r>
          </a:p>
          <a:p>
            <a:r>
              <a:rPr lang="en-US" dirty="0">
                <a:latin typeface="Arial" panose="020B0604020202020204" pitchFamily="34" charset="0"/>
                <a:cs typeface="Arial" panose="020B0604020202020204" pitchFamily="34" charset="0"/>
              </a:rPr>
              <a:t>Barbara Kornblau, JD, Program Director and Prof. at the Idaho State University  </a:t>
            </a:r>
          </a:p>
          <a:p>
            <a:r>
              <a:rPr lang="en-US" dirty="0">
                <a:latin typeface="Arial" panose="020B0604020202020204" pitchFamily="34" charset="0"/>
                <a:cs typeface="Arial" panose="020B0604020202020204" pitchFamily="34" charset="0"/>
              </a:rPr>
              <a:t>Bonnielin Swenor, PhD, MPH, Associate Professor of Ophthalmology, Johns Hopkins </a:t>
            </a:r>
          </a:p>
        </p:txBody>
      </p:sp>
      <p:sp>
        <p:nvSpPr>
          <p:cNvPr id="4" name="Slide Number Placeholder 3">
            <a:extLst>
              <a:ext uri="{FF2B5EF4-FFF2-40B4-BE49-F238E27FC236}">
                <a16:creationId xmlns:a16="http://schemas.microsoft.com/office/drawing/2014/main" id="{0D5756E1-1606-B942-BECB-D294727033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1FE13A2E-0410-7446-9DDC-729FBD97BF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140780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p:txBody>
          <a:bodyPr/>
          <a:lstStyle/>
          <a:p>
            <a:pPr algn="ctr"/>
            <a:r>
              <a:rPr lang="en-US" sz="4800" b="1" dirty="0">
                <a:latin typeface="Arial" panose="020B0604020202020204" pitchFamily="34" charset="0"/>
                <a:cs typeface="Arial" panose="020B0604020202020204" pitchFamily="34" charset="0"/>
              </a:rPr>
              <a:t>Multi-Disciplinary “Dream Team” Advisors</a:t>
            </a:r>
            <a:br>
              <a:rPr lang="en-US" sz="4800" dirty="0">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9C61C246-BAB5-D446-9211-D1D23880096C}"/>
              </a:ext>
            </a:extLst>
          </p:cNvPr>
          <p:cNvSpPr>
            <a:spLocks noGrp="1"/>
          </p:cNvSpPr>
          <p:nvPr>
            <p:ph sz="half"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Susan Havercamp, PhD, Associate Professor, Center for Psychiatry and Behavioral Health, College of Medicine, The Ohio State University Nisonger Center</a:t>
            </a:r>
          </a:p>
          <a:p>
            <a:r>
              <a:rPr lang="en-US" dirty="0">
                <a:latin typeface="Arial" panose="020B0604020202020204" pitchFamily="34" charset="0"/>
                <a:cs typeface="Arial" panose="020B0604020202020204" pitchFamily="34" charset="0"/>
              </a:rPr>
              <a:t>Michael M. McKee, M.D., M.P.H., Associate Prof., Department of Family Medicine, University of Michigan Medical School </a:t>
            </a:r>
          </a:p>
          <a:p>
            <a:r>
              <a:rPr lang="en-US" dirty="0">
                <a:latin typeface="Arial" panose="020B0604020202020204" pitchFamily="34" charset="0"/>
                <a:cs typeface="Arial" panose="020B0604020202020204" pitchFamily="34" charset="0"/>
              </a:rPr>
              <a:t>JoAnne Theirry, Ph.D., Team Lead, Disability Policy, and Intervention and Programs, Centers for Disease Control and Prevention </a:t>
            </a:r>
          </a:p>
        </p:txBody>
      </p:sp>
      <p:sp>
        <p:nvSpPr>
          <p:cNvPr id="9" name="Content Placeholder 8">
            <a:extLst>
              <a:ext uri="{FF2B5EF4-FFF2-40B4-BE49-F238E27FC236}">
                <a16:creationId xmlns:a16="http://schemas.microsoft.com/office/drawing/2014/main" id="{B7609708-A8AA-4343-A775-2A72F723AAD6}"/>
              </a:ext>
            </a:extLst>
          </p:cNvPr>
          <p:cNvSpPr>
            <a:spLocks noGrp="1"/>
          </p:cNvSpPr>
          <p:nvPr>
            <p:ph sz="half" idx="2"/>
          </p:nvPr>
        </p:nvSpPr>
        <p:spPr/>
        <p:txBody>
          <a:bodyPr>
            <a:normAutofit fontScale="85000" lnSpcReduction="20000"/>
          </a:bodyPr>
          <a:lstStyle/>
          <a:p>
            <a:r>
              <a:rPr lang="en-US" dirty="0">
                <a:latin typeface="Arial" panose="020B0604020202020204" pitchFamily="34" charset="0"/>
                <a:cs typeface="Arial" panose="020B0604020202020204" pitchFamily="34" charset="0"/>
              </a:rPr>
              <a:t>Cheri Blauwet, Director, Kelly Adaptive Sports Research Institute, Assistant Professor, Harvard Medical School, Bringham and Women’s Hospital </a:t>
            </a:r>
          </a:p>
          <a:p>
            <a:r>
              <a:rPr lang="en-US" dirty="0">
                <a:latin typeface="Arial" panose="020B0604020202020204" pitchFamily="34" charset="0"/>
                <a:cs typeface="Arial" panose="020B0604020202020204" pitchFamily="34" charset="0"/>
              </a:rPr>
              <a:t>Deborah Klein Walker, EdD, Adjunct Prof., Community Health Sciences, Boston University School of Public Health </a:t>
            </a:r>
          </a:p>
          <a:p>
            <a:r>
              <a:rPr lang="en-US" dirty="0">
                <a:latin typeface="Arial" panose="020B0604020202020204" pitchFamily="34" charset="0"/>
                <a:cs typeface="Arial" panose="020B0604020202020204" pitchFamily="34" charset="0"/>
              </a:rPr>
              <a:t>Dr. Rick Rader, NCD Council Member, Director, Habilitation Center, Orange Grove Center; President, American Association on Health and Disability</a:t>
            </a:r>
          </a:p>
          <a:p>
            <a:endParaRPr lang="en-US" dirty="0"/>
          </a:p>
        </p:txBody>
      </p:sp>
      <p:sp>
        <p:nvSpPr>
          <p:cNvPr id="4" name="Slide Number Placeholder 3">
            <a:extLst>
              <a:ext uri="{FF2B5EF4-FFF2-40B4-BE49-F238E27FC236}">
                <a16:creationId xmlns:a16="http://schemas.microsoft.com/office/drawing/2014/main" id="{0D5756E1-1606-B942-BECB-D294727033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1FE13A2E-0410-7446-9DDC-729FBD97BF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341889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778764" y="758308"/>
            <a:ext cx="10634472" cy="1376485"/>
          </a:xfrm>
        </p:spPr>
        <p:txBody>
          <a:bodyPr/>
          <a:lstStyle/>
          <a:p>
            <a:pPr algn="ctr"/>
            <a:r>
              <a:rPr lang="en-US" sz="4800" b="1" dirty="0">
                <a:latin typeface="Arial" panose="020B0604020202020204" pitchFamily="34" charset="0"/>
                <a:cs typeface="Arial" panose="020B0604020202020204" pitchFamily="34" charset="0"/>
              </a:rPr>
              <a:t>Core Components &amp; Overview</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673821" y="2134793"/>
            <a:ext cx="10506991" cy="3863236"/>
          </a:xfrm>
        </p:spPr>
        <p:txBody>
          <a:bodyPr>
            <a:normAutofit lnSpcReduction="10000"/>
          </a:bodyPr>
          <a:lstStyle/>
          <a:p>
            <a:pPr marL="457200" indent="-457200" algn="just">
              <a:buFont typeface="Arial" panose="020B0604020202020204" pitchFamily="34" charset="0"/>
              <a:buChar char="•"/>
            </a:pPr>
            <a:r>
              <a:rPr lang="en-US" sz="3200" dirty="0">
                <a:latin typeface="Arial" panose="020B0604020202020204" pitchFamily="34" charset="0"/>
                <a:cs typeface="Arial" panose="020B0604020202020204" pitchFamily="34" charset="0"/>
              </a:rPr>
              <a:t>Four Core Components</a:t>
            </a:r>
          </a:p>
          <a:p>
            <a:pPr marL="457200" indent="-457200" algn="just">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1143000" lvl="1" indent="-457200"/>
            <a:r>
              <a:rPr lang="en-US" sz="2800" dirty="0">
                <a:latin typeface="Arial" panose="020B0604020202020204" pitchFamily="34" charset="0"/>
                <a:cs typeface="Arial" panose="020B0604020202020204" pitchFamily="34" charset="0"/>
              </a:rPr>
              <a:t>Special Medically Underserved Population (SMUP) Designation</a:t>
            </a:r>
          </a:p>
          <a:p>
            <a:pPr marL="1143000" lvl="1" indent="-457200" algn="just"/>
            <a:r>
              <a:rPr lang="en-US" sz="2800" dirty="0">
                <a:latin typeface="Arial" panose="020B0604020202020204" pitchFamily="34" charset="0"/>
                <a:cs typeface="Arial" panose="020B0604020202020204" pitchFamily="34" charset="0"/>
              </a:rPr>
              <a:t>Comprehensive Disability Clinical-Care Curricula</a:t>
            </a:r>
          </a:p>
          <a:p>
            <a:pPr marL="1143000" lvl="1" indent="-457200" algn="just"/>
            <a:r>
              <a:rPr lang="en-US" sz="2800" dirty="0">
                <a:latin typeface="Arial" panose="020B0604020202020204" pitchFamily="34" charset="0"/>
                <a:cs typeface="Arial" panose="020B0604020202020204" pitchFamily="34" charset="0"/>
              </a:rPr>
              <a:t>Accessible Medical Diagnostic Equipment</a:t>
            </a:r>
          </a:p>
          <a:p>
            <a:pPr marL="1143000" lvl="1" indent="-457200" algn="just"/>
            <a:r>
              <a:rPr lang="en-US" sz="2800" dirty="0">
                <a:latin typeface="Arial" panose="020B0604020202020204" pitchFamily="34" charset="0"/>
                <a:cs typeface="Arial" panose="020B0604020202020204" pitchFamily="34" charset="0"/>
              </a:rPr>
              <a:t>Improved Data Capturing</a:t>
            </a:r>
          </a:p>
          <a:p>
            <a:pPr marL="457200" indent="-457200" algn="jus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a:latin typeface="Arial" panose="020B0604020202020204" pitchFamily="34" charset="0"/>
                <a:cs typeface="Arial" panose="020B0604020202020204" pitchFamily="34" charset="0"/>
              </a:rPr>
              <a:t>35 Additional Components</a:t>
            </a:r>
          </a:p>
          <a:p>
            <a:pPr algn="just"/>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A34AAF-E04A-1245-9E49-B2788D480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88327594-1088-174B-9DEC-0ADA28ABEC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170879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514470" y="849905"/>
            <a:ext cx="11163060" cy="1376485"/>
          </a:xfrm>
        </p:spPr>
        <p:txBody>
          <a:bodyPr/>
          <a:lstStyle/>
          <a:p>
            <a:pPr algn="ctr"/>
            <a:r>
              <a:rPr lang="en-US" sz="4800" b="1" dirty="0">
                <a:latin typeface="Arial" panose="020B0604020202020204" pitchFamily="34" charset="0"/>
                <a:cs typeface="Arial" panose="020B0604020202020204" pitchFamily="34" charset="0"/>
              </a:rPr>
              <a:t>Core Component No. 1 - Special MUP Designation</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673821" y="2134792"/>
            <a:ext cx="10506991" cy="4266007"/>
          </a:xfrm>
        </p:spPr>
        <p:txBody>
          <a:bodyPr>
            <a:normAutofit fontScale="92500" lnSpcReduction="10000"/>
          </a:bodyPr>
          <a:lstStyle/>
          <a:p>
            <a:pPr marL="457200" indent="-4572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Congress to direct the Health Resource and Services Administration (HRSA) to designate all people with disabilities as a Medically Underserved Population under the Public Health Service Act.</a:t>
            </a:r>
          </a:p>
          <a:p>
            <a:pPr marL="457200" indent="-457200" algn="jus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Typically, MUP designations require population groupings based upon geography, which is not an applicable means of providing equitable healthcare to the national community of people with disabilities </a:t>
            </a:r>
          </a:p>
        </p:txBody>
      </p:sp>
      <p:sp>
        <p:nvSpPr>
          <p:cNvPr id="4" name="Slide Number Placeholder 3">
            <a:extLst>
              <a:ext uri="{FF2B5EF4-FFF2-40B4-BE49-F238E27FC236}">
                <a16:creationId xmlns:a16="http://schemas.microsoft.com/office/drawing/2014/main" id="{EEA34AAF-E04A-1245-9E49-B2788D480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FEF522E8-D4B4-E448-813B-DECED26579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421515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514470" y="849905"/>
            <a:ext cx="11163060" cy="1376485"/>
          </a:xfrm>
        </p:spPr>
        <p:txBody>
          <a:bodyPr/>
          <a:lstStyle/>
          <a:p>
            <a:pPr algn="ctr"/>
            <a:r>
              <a:rPr lang="en-US" sz="4800" b="1" dirty="0">
                <a:latin typeface="Arial" panose="020B0604020202020204" pitchFamily="34" charset="0"/>
                <a:cs typeface="Arial" panose="020B0604020202020204" pitchFamily="34" charset="0"/>
              </a:rPr>
              <a:t>Core Component No. 1 - Special MUP Designation</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673821" y="2134793"/>
            <a:ext cx="10506991" cy="3863236"/>
          </a:xfrm>
        </p:spPr>
        <p:txBody>
          <a:bodyPr>
            <a:normAutofit/>
          </a:bodyPr>
          <a:lstStyle/>
          <a:p>
            <a:pPr marL="457200" indent="-4572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a:latin typeface="Arial" panose="020B0604020202020204" pitchFamily="34" charset="0"/>
                <a:cs typeface="Arial" panose="020B0604020202020204" pitchFamily="34" charset="0"/>
              </a:rPr>
              <a:t>Benefits</a:t>
            </a:r>
          </a:p>
          <a:p>
            <a:pPr marL="457200" indent="-457200" algn="jus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143000" lvl="1" indent="-457200" algn="just"/>
            <a:r>
              <a:rPr lang="en-US" sz="2800" dirty="0">
                <a:latin typeface="Arial" panose="020B0604020202020204" pitchFamily="34" charset="0"/>
                <a:cs typeface="Arial" panose="020B0604020202020204" pitchFamily="34" charset="0"/>
              </a:rPr>
              <a:t>Federal Funding for FQHCs and Health Centers</a:t>
            </a:r>
          </a:p>
          <a:p>
            <a:pPr marL="1143000" lvl="1" indent="-457200"/>
            <a:r>
              <a:rPr lang="en-US" sz="2800" dirty="0">
                <a:latin typeface="Arial" panose="020B0604020202020204" pitchFamily="34" charset="0"/>
                <a:cs typeface="Arial" panose="020B0604020202020204" pitchFamily="34" charset="0"/>
              </a:rPr>
              <a:t>Loan Repayment and HRSA Training Programs</a:t>
            </a:r>
          </a:p>
          <a:p>
            <a:pPr marL="1143000" lvl="1" indent="-457200"/>
            <a:r>
              <a:rPr lang="en-US" sz="2800" dirty="0">
                <a:latin typeface="Arial" panose="020B0604020202020204" pitchFamily="34" charset="0"/>
                <a:cs typeface="Arial" panose="020B0604020202020204" pitchFamily="34" charset="0"/>
              </a:rPr>
              <a:t>Higher Medicare and Medicaid Reimbursement</a:t>
            </a:r>
          </a:p>
          <a:p>
            <a:pPr marL="1143000" lvl="1" indent="-457200"/>
            <a:r>
              <a:rPr lang="en-US" sz="2800" dirty="0">
                <a:latin typeface="Arial" panose="020B0604020202020204" pitchFamily="34" charset="0"/>
                <a:cs typeface="Arial" panose="020B0604020202020204" pitchFamily="34" charset="0"/>
              </a:rPr>
              <a:t>Federal Research Preference and Funding</a:t>
            </a:r>
          </a:p>
          <a:p>
            <a:pPr marL="1143000" lvl="1" indent="-457200"/>
            <a:r>
              <a:rPr lang="en-US" sz="2800" dirty="0">
                <a:latin typeface="Arial" panose="020B0604020202020204" pitchFamily="34" charset="0"/>
                <a:cs typeface="Arial" panose="020B0604020202020204" pitchFamily="34" charset="0"/>
              </a:rPr>
              <a:t>Among many others</a:t>
            </a:r>
          </a:p>
        </p:txBody>
      </p:sp>
      <p:sp>
        <p:nvSpPr>
          <p:cNvPr id="4" name="Slide Number Placeholder 3">
            <a:extLst>
              <a:ext uri="{FF2B5EF4-FFF2-40B4-BE49-F238E27FC236}">
                <a16:creationId xmlns:a16="http://schemas.microsoft.com/office/drawing/2014/main" id="{EEA34AAF-E04A-1245-9E49-B2788D480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FEF522E8-D4B4-E448-813B-DECED26579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373322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B0B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37F4CCB-03B1-426D-B837-CDDDF6CFF84E}"/>
              </a:ext>
            </a:extLst>
          </p:cNvPr>
          <p:cNvSpPr>
            <a:spLocks noGrp="1"/>
          </p:cNvSpPr>
          <p:nvPr>
            <p:ph type="title"/>
          </p:nvPr>
        </p:nvSpPr>
        <p:spPr>
          <a:xfrm>
            <a:off x="1996373" y="848019"/>
            <a:ext cx="11839075" cy="1804087"/>
          </a:xfrm>
        </p:spPr>
        <p:txBody>
          <a:bodyPr vert="horz" lIns="91440" tIns="45720" rIns="91440" bIns="45720" rtlCol="0">
            <a:noAutofit/>
          </a:bodyPr>
          <a:lstStyle/>
          <a:p>
            <a:r>
              <a:rPr lang="en-US" sz="4000" b="1" kern="1200" cap="small" dirty="0">
                <a:latin typeface="+mn-lt"/>
                <a:cs typeface="Calibri" panose="020F0502020204030204" pitchFamily="34" charset="0"/>
              </a:rPr>
              <a:t>A Federal Voice for People with Disabilities</a:t>
            </a:r>
          </a:p>
        </p:txBody>
      </p:sp>
      <p:sp>
        <p:nvSpPr>
          <p:cNvPr id="13" name="Content Placeholder 12">
            <a:extLst>
              <a:ext uri="{FF2B5EF4-FFF2-40B4-BE49-F238E27FC236}">
                <a16:creationId xmlns:a16="http://schemas.microsoft.com/office/drawing/2014/main" id="{6F21A5D7-A1AE-4AAE-8447-0E48AC61C016}"/>
              </a:ext>
            </a:extLst>
          </p:cNvPr>
          <p:cNvSpPr>
            <a:spLocks noGrp="1"/>
          </p:cNvSpPr>
          <p:nvPr>
            <p:ph idx="1"/>
          </p:nvPr>
        </p:nvSpPr>
        <p:spPr>
          <a:xfrm>
            <a:off x="2100649" y="2652106"/>
            <a:ext cx="9131643" cy="2786449"/>
          </a:xfrm>
          <a:noFill/>
        </p:spPr>
        <p:txBody>
          <a:bodyPr vert="horz" lIns="91440" tIns="45720" rIns="91440" bIns="45720" rtlCol="0">
            <a:normAutofit fontScale="70000" lnSpcReduction="20000"/>
          </a:bodyPr>
          <a:lstStyle/>
          <a:p>
            <a:pPr marL="460375" indent="-460375"/>
            <a:endParaRPr lang="en-US" sz="2000" dirty="0"/>
          </a:p>
          <a:p>
            <a:r>
              <a:rPr lang="en-US" sz="4100" dirty="0">
                <a:solidFill>
                  <a:schemeClr val="bg1"/>
                </a:solidFill>
                <a:latin typeface="Calibri" panose="020F0502020204030204" pitchFamily="34" charset="0"/>
                <a:cs typeface="Calibri" panose="020F0502020204030204" pitchFamily="34" charset="0"/>
              </a:rPr>
              <a:t>Independent Federal Agency</a:t>
            </a:r>
          </a:p>
          <a:p>
            <a:endParaRPr lang="en-US" sz="4100" dirty="0">
              <a:solidFill>
                <a:schemeClr val="bg1"/>
              </a:solidFill>
              <a:latin typeface="Calibri" panose="020F0502020204030204" pitchFamily="34" charset="0"/>
              <a:cs typeface="Calibri" panose="020F0502020204030204" pitchFamily="34" charset="0"/>
            </a:endParaRPr>
          </a:p>
          <a:p>
            <a:r>
              <a:rPr lang="en-US" sz="4100" dirty="0">
                <a:solidFill>
                  <a:schemeClr val="bg1"/>
                </a:solidFill>
                <a:latin typeface="Calibri" panose="020F0502020204030204" pitchFamily="34" charset="0"/>
                <a:cs typeface="Calibri" panose="020F0502020204030204" pitchFamily="34" charset="0"/>
              </a:rPr>
              <a:t>Advisor to the President, Congress &amp; federal agencies </a:t>
            </a:r>
          </a:p>
          <a:p>
            <a:endParaRPr lang="en-US" sz="4100" dirty="0">
              <a:solidFill>
                <a:schemeClr val="bg1"/>
              </a:solidFill>
              <a:latin typeface="Calibri" panose="020F0502020204030204" pitchFamily="34" charset="0"/>
              <a:cs typeface="Calibri" panose="020F0502020204030204" pitchFamily="34" charset="0"/>
            </a:endParaRPr>
          </a:p>
          <a:p>
            <a:r>
              <a:rPr lang="en-US" sz="4100" dirty="0">
                <a:solidFill>
                  <a:schemeClr val="bg1"/>
                </a:solidFill>
                <a:latin typeface="Calibri" panose="020F0502020204030204" pitchFamily="34" charset="0"/>
                <a:cs typeface="Calibri" panose="020F0502020204030204" pitchFamily="34" charset="0"/>
              </a:rPr>
              <a:t>9 Presidential &amp; Congressional appointees, and a professional staff of 12</a:t>
            </a:r>
          </a:p>
          <a:p>
            <a:pPr marL="0" indent="0">
              <a:buNone/>
            </a:pPr>
            <a:endParaRPr lang="en-US" sz="2000" b="1" dirty="0">
              <a:latin typeface="Georgia Pro" panose="02040502050405020303" pitchFamily="18" charset="0"/>
            </a:endParaRPr>
          </a:p>
          <a:p>
            <a:pPr marL="0" indent="0">
              <a:buNone/>
            </a:pPr>
            <a:endParaRPr lang="en-US" sz="2000" dirty="0"/>
          </a:p>
        </p:txBody>
      </p:sp>
      <p:pic>
        <p:nvPicPr>
          <p:cNvPr id="16" name="Picture 15" descr="Logo&#10;&#10;Description automatically generated">
            <a:extLst>
              <a:ext uri="{FF2B5EF4-FFF2-40B4-BE49-F238E27FC236}">
                <a16:creationId xmlns:a16="http://schemas.microsoft.com/office/drawing/2014/main" id="{A4F31B3A-0499-46C3-AA4B-9D3503EDE5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2059" y="287369"/>
            <a:ext cx="1331962" cy="1368435"/>
          </a:xfrm>
          <a:prstGeom prst="rect">
            <a:avLst/>
          </a:prstGeom>
          <a:noFill/>
          <a:ln>
            <a:noFill/>
          </a:ln>
        </p:spPr>
      </p:pic>
    </p:spTree>
    <p:custDataLst>
      <p:tags r:id="rId1"/>
    </p:custDataLst>
    <p:extLst>
      <p:ext uri="{BB962C8B-B14F-4D97-AF65-F5344CB8AC3E}">
        <p14:creationId xmlns:p14="http://schemas.microsoft.com/office/powerpoint/2010/main" val="273835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778764" y="758308"/>
            <a:ext cx="10634472" cy="1376485"/>
          </a:xfrm>
        </p:spPr>
        <p:txBody>
          <a:bodyPr/>
          <a:lstStyle/>
          <a:p>
            <a:pPr algn="ctr"/>
            <a:r>
              <a:rPr lang="en-US" sz="4800" b="1" dirty="0">
                <a:latin typeface="Arial" panose="020B0604020202020204" pitchFamily="34" charset="0"/>
                <a:cs typeface="Arial" panose="020B0604020202020204" pitchFamily="34" charset="0"/>
              </a:rPr>
              <a:t>MUP Designation Alternative</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673821" y="2134793"/>
            <a:ext cx="10506991" cy="4178180"/>
          </a:xfrm>
        </p:spPr>
        <p:txBody>
          <a:bodyPr>
            <a:normAutofit fontScale="92500" lnSpcReduction="10000"/>
          </a:bodyPr>
          <a:lstStyle/>
          <a:p>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500" dirty="0">
                <a:latin typeface="Arial" panose="020B0604020202020204" pitchFamily="34" charset="0"/>
                <a:cs typeface="Arial" panose="020B0604020202020204" pitchFamily="34" charset="0"/>
              </a:rPr>
              <a:t>“Health Disparity Population” designation under Minority Health and Health Disparities Research and Education Act of 2000</a:t>
            </a:r>
          </a:p>
          <a:p>
            <a:pPr marL="571500" indent="-571500">
              <a:buFont typeface="Arial" panose="020B0604020202020204" pitchFamily="34" charset="0"/>
              <a:buChar char="•"/>
            </a:pPr>
            <a:r>
              <a:rPr lang="en-US" sz="3500" dirty="0">
                <a:latin typeface="Arial" panose="020B0604020202020204" pitchFamily="34" charset="0"/>
                <a:cs typeface="Arial" panose="020B0604020202020204" pitchFamily="34" charset="0"/>
              </a:rPr>
              <a:t>“Health Disparity Population” exists if there is a significant disparity in the overall rate of disease incidence, prevalence, morbidity, mortality, or survival rates in the population compared to the health status of the general population </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A34AAF-E04A-1245-9E49-B2788D480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0624EE88-2B53-5542-B5DB-2370DB5258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140687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557226" y="943365"/>
            <a:ext cx="10634472" cy="1376485"/>
          </a:xfrm>
        </p:spPr>
        <p:txBody>
          <a:bodyPr/>
          <a:lstStyle/>
          <a:p>
            <a:pPr algn="ctr"/>
            <a:r>
              <a:rPr lang="en-US" sz="4800" b="1" dirty="0">
                <a:latin typeface="Arial" panose="020B0604020202020204" pitchFamily="34" charset="0"/>
                <a:cs typeface="Arial" panose="020B0604020202020204" pitchFamily="34" charset="0"/>
              </a:rPr>
              <a:t>Core Component No. 2 – Comprehensive Disability Clinical-Care Curricula</a:t>
            </a:r>
            <a:br>
              <a:rPr lang="en-US" sz="54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557226" y="2797506"/>
            <a:ext cx="10777950" cy="3863236"/>
          </a:xfrm>
        </p:spPr>
        <p:txBody>
          <a:bodyPr>
            <a:norm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Sec. 5307 of Patient Protection and Affordable Care Act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Applicable to:</a:t>
            </a:r>
          </a:p>
          <a:p>
            <a:pPr marL="1143000" lvl="1" indent="-457200"/>
            <a:r>
              <a:rPr lang="en-US" sz="2800" dirty="0">
                <a:latin typeface="Arial" panose="020B0604020202020204" pitchFamily="34" charset="0"/>
                <a:cs typeface="Arial" panose="020B0604020202020204" pitchFamily="34" charset="0"/>
              </a:rPr>
              <a:t>US Undergraduate Medical, Nursing, Healthcare Professional and Allied-Health Programs</a:t>
            </a:r>
          </a:p>
          <a:p>
            <a:pPr marL="1143000" lvl="1" indent="-457200"/>
            <a:r>
              <a:rPr lang="en-US" sz="2800" dirty="0">
                <a:latin typeface="Arial" panose="020B0604020202020204" pitchFamily="34" charset="0"/>
                <a:cs typeface="Arial" panose="020B0604020202020204" pitchFamily="34" charset="0"/>
              </a:rPr>
              <a:t>Graduate Residency and Fellowship Programs</a:t>
            </a:r>
          </a:p>
          <a:p>
            <a:pPr marL="1143000" lvl="1" indent="-457200"/>
            <a:r>
              <a:rPr lang="en-US" sz="2800" dirty="0">
                <a:latin typeface="Arial" panose="020B0604020202020204" pitchFamily="34" charset="0"/>
                <a:cs typeface="Arial" panose="020B0604020202020204" pitchFamily="34" charset="0"/>
              </a:rPr>
              <a:t>International Medical Schools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A34AAF-E04A-1245-9E49-B2788D480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FEF522E8-D4B4-E448-813B-DECED26579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133902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546340" y="758308"/>
            <a:ext cx="10634472" cy="1376485"/>
          </a:xfrm>
        </p:spPr>
        <p:txBody>
          <a:bodyPr/>
          <a:lstStyle/>
          <a:p>
            <a:pPr algn="ctr"/>
            <a:r>
              <a:rPr lang="en-US" sz="4800" b="1" dirty="0">
                <a:latin typeface="Arial" panose="020B0604020202020204" pitchFamily="34" charset="0"/>
                <a:cs typeface="Arial" panose="020B0604020202020204" pitchFamily="34" charset="0"/>
              </a:rPr>
              <a:t>Core Component No. 3 – AMDE</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673821" y="2134793"/>
            <a:ext cx="10506991" cy="3863236"/>
          </a:xfrm>
        </p:spPr>
        <p:txBody>
          <a:bodyPr>
            <a:normAutofit/>
          </a:bodyPr>
          <a:lstStyle/>
          <a:p>
            <a:pPr algn="ct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Adoption of US Access Board’s 2017 Voluntary Standards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143000" lvl="1" indent="-457200"/>
            <a:r>
              <a:rPr lang="en-US" sz="2800" dirty="0">
                <a:latin typeface="Arial" panose="020B0604020202020204" pitchFamily="34" charset="0"/>
                <a:cs typeface="Arial" panose="020B0604020202020204" pitchFamily="34" charset="0"/>
              </a:rPr>
              <a:t>Department of Justice – Americans with Disabilities Act</a:t>
            </a:r>
          </a:p>
          <a:p>
            <a:pPr marL="1143000" lvl="1" indent="-457200"/>
            <a:r>
              <a:rPr lang="en-US" sz="2800" dirty="0">
                <a:latin typeface="Arial" panose="020B0604020202020204" pitchFamily="34" charset="0"/>
                <a:cs typeface="Arial" panose="020B0604020202020204" pitchFamily="34" charset="0"/>
              </a:rPr>
              <a:t>HHS Office of Civil Rights – Section 504 of the Rehabilitation Act of 1973</a:t>
            </a:r>
          </a:p>
          <a:p>
            <a:pPr algn="ct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A34AAF-E04A-1245-9E49-B2788D480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EC8BA1C9-896F-A94C-98F5-72D7470C24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87976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778764" y="758308"/>
            <a:ext cx="10634472" cy="1376485"/>
          </a:xfrm>
        </p:spPr>
        <p:txBody>
          <a:bodyPr/>
          <a:lstStyle/>
          <a:p>
            <a:pPr algn="ctr"/>
            <a:r>
              <a:rPr lang="en-US" sz="4800" b="1" dirty="0">
                <a:latin typeface="Arial" panose="020B0604020202020204" pitchFamily="34" charset="0"/>
                <a:cs typeface="Arial" panose="020B0604020202020204" pitchFamily="34" charset="0"/>
              </a:rPr>
              <a:t>Core Component No. 4 – Improved Data Collection</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673821" y="2134793"/>
            <a:ext cx="10506991" cy="3863236"/>
          </a:xfrm>
        </p:spPr>
        <p:txBody>
          <a:bodyPr>
            <a:normAutofit/>
          </a:bodyPr>
          <a:lstStyle/>
          <a:p>
            <a:pPr marL="457200" indent="-457200">
              <a:buFont typeface="Arial" panose="020B0604020202020204" pitchFamily="34" charset="0"/>
              <a:buChar char="•"/>
            </a:pPr>
            <a:endParaRPr lang="en-US" sz="105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Public Health Surveillance Systems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Electronic Health Records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National Academy of Sciences Comprehensive Study of HHS’ Data Collection Systems and Practices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1143000" lvl="1" indent="-457200"/>
            <a:endParaRPr lang="en-US" sz="28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A34AAF-E04A-1245-9E49-B2788D480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EC8BA1C9-896F-A94C-98F5-72D7470C24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1494634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546340" y="758308"/>
            <a:ext cx="10634472" cy="1376485"/>
          </a:xfrm>
        </p:spPr>
        <p:txBody>
          <a:bodyPr/>
          <a:lstStyle/>
          <a:p>
            <a:pPr algn="ctr"/>
            <a:r>
              <a:rPr lang="en-US" sz="5400" dirty="0">
                <a:latin typeface="Arial" panose="020B0604020202020204" pitchFamily="34" charset="0"/>
                <a:cs typeface="Arial" panose="020B0604020202020204" pitchFamily="34" charset="0"/>
              </a:rPr>
              <a:t>NCD’s Health Equity Framework</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673821" y="2134793"/>
            <a:ext cx="10506991" cy="3863236"/>
          </a:xfrm>
        </p:spPr>
        <p:txBody>
          <a:bodyPr>
            <a:normAutofit/>
          </a:bodyPr>
          <a:lstStyle/>
          <a:p>
            <a:pPr algn="ctr"/>
            <a:endParaRPr lang="en-US" sz="4400"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Questions &amp; Feedback</a:t>
            </a:r>
          </a:p>
          <a:p>
            <a:pPr marL="457200" indent="-457200">
              <a:buFont typeface="Arial" panose="020B0604020202020204" pitchFamily="34" charset="0"/>
              <a:buChar char="•"/>
            </a:pPr>
            <a:endParaRPr lang="en-US" sz="1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A34AAF-E04A-1245-9E49-B2788D480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30990214-6404-9D4F-BE4D-F5997F373E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241539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7DC-CB30-ED4B-A20A-E0322D48BEF9}"/>
              </a:ext>
            </a:extLst>
          </p:cNvPr>
          <p:cNvSpPr>
            <a:spLocks noGrp="1"/>
          </p:cNvSpPr>
          <p:nvPr>
            <p:ph type="title"/>
          </p:nvPr>
        </p:nvSpPr>
        <p:spPr>
          <a:xfrm>
            <a:off x="546340" y="758308"/>
            <a:ext cx="10634472" cy="1376485"/>
          </a:xfrm>
        </p:spPr>
        <p:txBody>
          <a:bodyPr/>
          <a:lstStyle/>
          <a:p>
            <a:pPr algn="ctr"/>
            <a:r>
              <a:rPr lang="en-US" sz="5400" dirty="0">
                <a:latin typeface="Arial" panose="020B0604020202020204" pitchFamily="34" charset="0"/>
                <a:cs typeface="Arial" panose="020B0604020202020204" pitchFamily="34" charset="0"/>
              </a:rPr>
              <a:t>NCD’s Health Equity Framework for Policymakers</a:t>
            </a:r>
          </a:p>
        </p:txBody>
      </p:sp>
      <p:sp>
        <p:nvSpPr>
          <p:cNvPr id="3" name="Content Placeholder 2">
            <a:extLst>
              <a:ext uri="{FF2B5EF4-FFF2-40B4-BE49-F238E27FC236}">
                <a16:creationId xmlns:a16="http://schemas.microsoft.com/office/drawing/2014/main" id="{C4B10530-DB8E-F84D-BC64-7380F710B50D}"/>
              </a:ext>
            </a:extLst>
          </p:cNvPr>
          <p:cNvSpPr>
            <a:spLocks noGrp="1"/>
          </p:cNvSpPr>
          <p:nvPr>
            <p:ph idx="1"/>
          </p:nvPr>
        </p:nvSpPr>
        <p:spPr>
          <a:xfrm>
            <a:off x="673821" y="2134793"/>
            <a:ext cx="10506991" cy="3863236"/>
          </a:xfrm>
        </p:spPr>
        <p:txBody>
          <a:bodyPr>
            <a:normAutofit/>
          </a:bodyPr>
          <a:lstStyle/>
          <a:p>
            <a:pPr algn="ctr"/>
            <a:endParaRPr lang="en-US" sz="2800"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Thank You!</a:t>
            </a:r>
          </a:p>
          <a:p>
            <a:pPr algn="ctr"/>
            <a:endParaRPr lang="en-US" sz="1000"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NCD Points of Contact:</a:t>
            </a:r>
          </a:p>
          <a:p>
            <a:pPr algn="ctr"/>
            <a:r>
              <a:rPr lang="en-US" sz="4400" dirty="0">
                <a:latin typeface="Arial" panose="020B0604020202020204" pitchFamily="34" charset="0"/>
                <a:cs typeface="Arial" panose="020B0604020202020204" pitchFamily="34" charset="0"/>
              </a:rPr>
              <a:t> </a:t>
            </a:r>
          </a:p>
          <a:p>
            <a:pPr algn="ctr"/>
            <a:r>
              <a:rPr lang="en-US" sz="2000">
                <a:latin typeface="Arial" panose="020B0604020202020204" pitchFamily="34" charset="0"/>
                <a:cs typeface="Arial" panose="020B0604020202020204" pitchFamily="34" charset="0"/>
              </a:rPr>
              <a:t>Amged </a:t>
            </a:r>
            <a:r>
              <a:rPr lang="en-US" sz="2000" dirty="0">
                <a:latin typeface="Arial" panose="020B0604020202020204" pitchFamily="34" charset="0"/>
                <a:cs typeface="Arial" panose="020B0604020202020204" pitchFamily="34" charset="0"/>
              </a:rPr>
              <a:t>Soliman, Senior Attorney Advisor, Asoliman@ncd.gov</a:t>
            </a:r>
          </a:p>
          <a:p>
            <a:pPr algn="ct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A34AAF-E04A-1245-9E49-B2788D480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53ECD-7F6D-420D-93CA-D8D15EB427AC}"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30990214-6404-9D4F-BE4D-F5997F373E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0928" y="5298243"/>
            <a:ext cx="1014730" cy="1014730"/>
          </a:xfrm>
          <a:prstGeom prst="rect">
            <a:avLst/>
          </a:prstGeom>
          <a:noFill/>
          <a:ln>
            <a:noFill/>
          </a:ln>
        </p:spPr>
      </p:pic>
    </p:spTree>
    <p:extLst>
      <p:ext uri="{BB962C8B-B14F-4D97-AF65-F5344CB8AC3E}">
        <p14:creationId xmlns:p14="http://schemas.microsoft.com/office/powerpoint/2010/main" val="319236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6BE9-DA12-47E4-B08B-ED1B7BEB8330}"/>
              </a:ext>
            </a:extLst>
          </p:cNvPr>
          <p:cNvSpPr>
            <a:spLocks noGrp="1"/>
          </p:cNvSpPr>
          <p:nvPr>
            <p:ph type="title"/>
          </p:nvPr>
        </p:nvSpPr>
        <p:spPr>
          <a:xfrm>
            <a:off x="1989221" y="659647"/>
            <a:ext cx="9406666" cy="1260879"/>
          </a:xfrm>
        </p:spPr>
        <p:txBody>
          <a:bodyPr vert="horz" lIns="91440" tIns="45720" rIns="91440" bIns="45720" rtlCol="0" anchor="ctr">
            <a:noAutofit/>
          </a:bodyPr>
          <a:lstStyle/>
          <a:p>
            <a:r>
              <a:rPr lang="en-US" sz="4000" b="1" kern="1200" dirty="0">
                <a:solidFill>
                  <a:srgbClr val="FFFFFF"/>
                </a:solidFill>
                <a:latin typeface="+mn-lt"/>
                <a:ea typeface="+mj-ea"/>
                <a:cs typeface="+mj-cs"/>
              </a:rPr>
              <a:t>A Federal Voice for Equitable Healthcare for People with Disabilities</a:t>
            </a:r>
          </a:p>
        </p:txBody>
      </p:sp>
      <p:sp>
        <p:nvSpPr>
          <p:cNvPr id="4" name="Text Placeholder 3">
            <a:extLst>
              <a:ext uri="{FF2B5EF4-FFF2-40B4-BE49-F238E27FC236}">
                <a16:creationId xmlns:a16="http://schemas.microsoft.com/office/drawing/2014/main" id="{CEA59C12-0DA7-4705-AD83-CB259D6EBB4F}"/>
              </a:ext>
            </a:extLst>
          </p:cNvPr>
          <p:cNvSpPr>
            <a:spLocks noGrp="1"/>
          </p:cNvSpPr>
          <p:nvPr>
            <p:ph type="body" sz="half" idx="2"/>
          </p:nvPr>
        </p:nvSpPr>
        <p:spPr>
          <a:xfrm>
            <a:off x="459350" y="2722631"/>
            <a:ext cx="9611407" cy="3934497"/>
          </a:xfrm>
        </p:spPr>
        <p:txBody>
          <a:bodyPr vert="horz" lIns="91440" tIns="45720" rIns="91440" bIns="45720" rtlCol="0" anchor="ctr">
            <a:normAutofit fontScale="85000" lnSpcReduction="20000"/>
          </a:bodyPr>
          <a:lstStyle/>
          <a:p>
            <a:pPr algn="l"/>
            <a:r>
              <a:rPr lang="en-US" sz="3200" dirty="0">
                <a:solidFill>
                  <a:schemeClr val="accent4"/>
                </a:solidFill>
              </a:rPr>
              <a:t>2009</a:t>
            </a:r>
            <a:r>
              <a:rPr lang="en-US" sz="3200" dirty="0"/>
              <a:t>: </a:t>
            </a:r>
            <a:r>
              <a:rPr lang="en-US" sz="3200" i="0" dirty="0">
                <a:effectLst/>
              </a:rPr>
              <a:t>The Current State of Health Care for People with Disabilities</a:t>
            </a:r>
          </a:p>
          <a:p>
            <a:pPr algn="l"/>
            <a:endParaRPr lang="en-US" sz="3200" dirty="0"/>
          </a:p>
          <a:p>
            <a:pPr algn="l"/>
            <a:r>
              <a:rPr lang="en-US" sz="3200" i="0" dirty="0">
                <a:solidFill>
                  <a:schemeClr val="accent4"/>
                </a:solidFill>
                <a:effectLst/>
              </a:rPr>
              <a:t>2019</a:t>
            </a:r>
            <a:r>
              <a:rPr lang="en-US" sz="3200" i="0" dirty="0">
                <a:effectLst/>
              </a:rPr>
              <a:t>: Bioethics Report Series </a:t>
            </a:r>
          </a:p>
          <a:p>
            <a:pPr algn="l"/>
            <a:endParaRPr lang="en-US" sz="3200" i="0" dirty="0">
              <a:effectLst/>
            </a:endParaRPr>
          </a:p>
          <a:p>
            <a:pPr algn="l"/>
            <a:r>
              <a:rPr lang="en-US" sz="3200" dirty="0">
                <a:solidFill>
                  <a:schemeClr val="accent4"/>
                </a:solidFill>
              </a:rPr>
              <a:t>2021</a:t>
            </a:r>
            <a:r>
              <a:rPr lang="en-US" sz="3200" dirty="0"/>
              <a:t>: Accessible Medical Equipment Standards</a:t>
            </a:r>
          </a:p>
          <a:p>
            <a:pPr algn="l"/>
            <a:endParaRPr lang="en-US" sz="3200" dirty="0"/>
          </a:p>
          <a:p>
            <a:pPr algn="l"/>
            <a:r>
              <a:rPr lang="en-US" sz="3200" dirty="0">
                <a:solidFill>
                  <a:schemeClr val="accent4"/>
                </a:solidFill>
              </a:rPr>
              <a:t>2021</a:t>
            </a:r>
            <a:r>
              <a:rPr lang="en-US" sz="3200" dirty="0"/>
              <a:t>: COVID-19’s Impact on People with Disabilities</a:t>
            </a:r>
          </a:p>
          <a:p>
            <a:pPr algn="l"/>
            <a:endParaRPr lang="en-US" sz="3200" dirty="0"/>
          </a:p>
          <a:p>
            <a:pPr algn="l"/>
            <a:r>
              <a:rPr lang="en-US" sz="3200" dirty="0">
                <a:solidFill>
                  <a:schemeClr val="accent4"/>
                </a:solidFill>
              </a:rPr>
              <a:t>2022</a:t>
            </a:r>
            <a:r>
              <a:rPr lang="en-US" sz="3200" dirty="0"/>
              <a:t>: Health Equity Framework </a:t>
            </a:r>
          </a:p>
          <a:p>
            <a:pPr algn="l"/>
            <a:endParaRPr lang="en-US" sz="3200" dirty="0">
              <a:solidFill>
                <a:schemeClr val="bg1"/>
              </a:solidFill>
            </a:endParaRPr>
          </a:p>
          <a:p>
            <a:pPr algn="l"/>
            <a:endParaRPr lang="en-US" sz="3200" i="0" dirty="0">
              <a:solidFill>
                <a:schemeClr val="bg1"/>
              </a:solidFill>
              <a:effectLst/>
            </a:endParaRPr>
          </a:p>
        </p:txBody>
      </p:sp>
      <p:pic>
        <p:nvPicPr>
          <p:cNvPr id="16" name="Picture 15" descr="Logo&#10;&#10;Description automatically generated">
            <a:extLst>
              <a:ext uri="{FF2B5EF4-FFF2-40B4-BE49-F238E27FC236}">
                <a16:creationId xmlns:a16="http://schemas.microsoft.com/office/drawing/2014/main" id="{A4F31B3A-0499-46C3-AA4B-9D3503EDE5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6884" y="200872"/>
            <a:ext cx="1211754" cy="1260879"/>
          </a:xfrm>
          <a:prstGeom prst="rect">
            <a:avLst/>
          </a:prstGeom>
          <a:noFill/>
          <a:ln>
            <a:noFill/>
          </a:ln>
        </p:spPr>
      </p:pic>
    </p:spTree>
    <p:custDataLst>
      <p:tags r:id="rId1"/>
    </p:custDataLst>
    <p:extLst>
      <p:ext uri="{BB962C8B-B14F-4D97-AF65-F5344CB8AC3E}">
        <p14:creationId xmlns:p14="http://schemas.microsoft.com/office/powerpoint/2010/main" val="195467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85FA34-1B36-4B09-ACC6-F73DAA400EC3}"/>
              </a:ext>
            </a:extLst>
          </p:cNvPr>
          <p:cNvSpPr>
            <a:spLocks noGrp="1"/>
          </p:cNvSpPr>
          <p:nvPr>
            <p:ph type="sldNum" sz="quarter" idx="12"/>
          </p:nvPr>
        </p:nvSpPr>
        <p:spPr/>
        <p:txBody>
          <a:bodyPr/>
          <a:lstStyle/>
          <a:p>
            <a:fld id="{97ADD2CD-795E-40BA-91BF-A8DAF0C6D858}" type="slidenum">
              <a:rPr lang="en-US" smtClean="0"/>
              <a:t>4</a:t>
            </a:fld>
            <a:endParaRPr lang="en-US" dirty="0"/>
          </a:p>
        </p:txBody>
      </p:sp>
      <p:pic>
        <p:nvPicPr>
          <p:cNvPr id="4" name="Picture 3">
            <a:extLst>
              <a:ext uri="{FF2B5EF4-FFF2-40B4-BE49-F238E27FC236}">
                <a16:creationId xmlns:a16="http://schemas.microsoft.com/office/drawing/2014/main" id="{011E56A7-E401-4718-A060-3FE35DF63EE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9346" cy="6858000"/>
          </a:xfrm>
          <a:prstGeom prst="rect">
            <a:avLst/>
          </a:prstGeom>
        </p:spPr>
      </p:pic>
      <p:sp>
        <p:nvSpPr>
          <p:cNvPr id="6" name="TextBox 5">
            <a:extLst>
              <a:ext uri="{FF2B5EF4-FFF2-40B4-BE49-F238E27FC236}">
                <a16:creationId xmlns:a16="http://schemas.microsoft.com/office/drawing/2014/main" id="{58B1D639-FCA9-48A9-BE1E-E6A9BB74946E}"/>
              </a:ext>
            </a:extLst>
          </p:cNvPr>
          <p:cNvSpPr txBox="1"/>
          <p:nvPr/>
        </p:nvSpPr>
        <p:spPr>
          <a:xfrm>
            <a:off x="5871410" y="0"/>
            <a:ext cx="5951622" cy="7109639"/>
          </a:xfrm>
          <a:prstGeom prst="rect">
            <a:avLst/>
          </a:prstGeom>
          <a:noFill/>
        </p:spPr>
        <p:txBody>
          <a:bodyPr wrap="square" rtlCol="0">
            <a:spAutoFit/>
          </a:bodyPr>
          <a:lstStyle/>
          <a:p>
            <a:r>
              <a:rPr lang="en-US" sz="2800" b="1" dirty="0"/>
              <a:t>Examined COVID-19’s impact on people with disabilities in:</a:t>
            </a:r>
          </a:p>
          <a:p>
            <a:r>
              <a:rPr lang="en-US" sz="2800" b="1" dirty="0"/>
              <a:t> </a:t>
            </a:r>
          </a:p>
          <a:p>
            <a:pPr marL="457200" indent="-457200">
              <a:buFont typeface="Arial" panose="020B0604020202020204" pitchFamily="34" charset="0"/>
              <a:buChar char="•"/>
            </a:pPr>
            <a:r>
              <a:rPr lang="en-US" sz="2800" b="1" dirty="0">
                <a:solidFill>
                  <a:schemeClr val="bg1"/>
                </a:solidFill>
              </a:rPr>
              <a:t>Accessing healthcare</a:t>
            </a:r>
          </a:p>
          <a:p>
            <a:pPr marL="457200" indent="-457200">
              <a:buFont typeface="Arial" panose="020B0604020202020204" pitchFamily="34" charset="0"/>
              <a:buChar char="•"/>
            </a:pPr>
            <a:r>
              <a:rPr lang="en-US" sz="2800" b="1" dirty="0">
                <a:solidFill>
                  <a:schemeClr val="bg1"/>
                </a:solidFill>
              </a:rPr>
              <a:t>Accessing direct care workers</a:t>
            </a:r>
          </a:p>
          <a:p>
            <a:pPr marL="457200" indent="-457200">
              <a:buFont typeface="Arial" panose="020B0604020202020204" pitchFamily="34" charset="0"/>
              <a:buChar char="•"/>
            </a:pPr>
            <a:r>
              <a:rPr lang="en-US" sz="2800" b="1" dirty="0">
                <a:solidFill>
                  <a:schemeClr val="bg1"/>
                </a:solidFill>
              </a:rPr>
              <a:t>Congregate care settings and transition</a:t>
            </a:r>
          </a:p>
          <a:p>
            <a:pPr marL="457200" indent="-457200">
              <a:buFont typeface="Arial" panose="020B0604020202020204" pitchFamily="34" charset="0"/>
              <a:buChar char="•"/>
            </a:pPr>
            <a:r>
              <a:rPr lang="en-US" sz="2800" b="1" dirty="0">
                <a:solidFill>
                  <a:schemeClr val="accent4"/>
                </a:solidFill>
              </a:rPr>
              <a:t>Education</a:t>
            </a:r>
          </a:p>
          <a:p>
            <a:pPr marL="457200" indent="-457200">
              <a:buFont typeface="Arial" panose="020B0604020202020204" pitchFamily="34" charset="0"/>
              <a:buChar char="•"/>
            </a:pPr>
            <a:r>
              <a:rPr lang="en-US" sz="2800" b="1" dirty="0">
                <a:solidFill>
                  <a:schemeClr val="accent4"/>
                </a:solidFill>
              </a:rPr>
              <a:t>Employment</a:t>
            </a:r>
          </a:p>
          <a:p>
            <a:pPr marL="457200" indent="-457200">
              <a:buFont typeface="Arial" panose="020B0604020202020204" pitchFamily="34" charset="0"/>
              <a:buChar char="•"/>
            </a:pPr>
            <a:r>
              <a:rPr lang="en-US" sz="2800" b="1" dirty="0">
                <a:solidFill>
                  <a:schemeClr val="bg1"/>
                </a:solidFill>
              </a:rPr>
              <a:t>Effective communication</a:t>
            </a:r>
          </a:p>
          <a:p>
            <a:pPr marL="457200" indent="-457200">
              <a:buFont typeface="Arial" panose="020B0604020202020204" pitchFamily="34" charset="0"/>
              <a:buChar char="•"/>
            </a:pPr>
            <a:r>
              <a:rPr lang="en-US" sz="2800" b="1" dirty="0">
                <a:solidFill>
                  <a:schemeClr val="accent4"/>
                </a:solidFill>
              </a:rPr>
              <a:t>Mental health and suicide prevention services</a:t>
            </a:r>
          </a:p>
          <a:p>
            <a:pPr marL="457200" indent="-457200">
              <a:buFont typeface="Arial" panose="020B0604020202020204" pitchFamily="34" charset="0"/>
              <a:buChar char="•"/>
            </a:pPr>
            <a:r>
              <a:rPr lang="en-US" sz="2800" b="1" dirty="0">
                <a:solidFill>
                  <a:schemeClr val="accent4"/>
                </a:solidFill>
              </a:rPr>
              <a:t>Congressional, federal, and state response.</a:t>
            </a:r>
          </a:p>
          <a:p>
            <a:endParaRPr lang="en-US" sz="3200" b="1" dirty="0">
              <a:solidFill>
                <a:schemeClr val="accent4"/>
              </a:solidFill>
            </a:endParaRPr>
          </a:p>
          <a:p>
            <a:endParaRPr lang="en-US" sz="3200" b="1" dirty="0">
              <a:solidFill>
                <a:schemeClr val="accent4"/>
              </a:solidFill>
            </a:endParaRPr>
          </a:p>
        </p:txBody>
      </p:sp>
    </p:spTree>
    <p:extLst>
      <p:ext uri="{BB962C8B-B14F-4D97-AF65-F5344CB8AC3E}">
        <p14:creationId xmlns:p14="http://schemas.microsoft.com/office/powerpoint/2010/main" val="196738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DC1A6B8-E532-49B7-995B-45DBA621F67A}"/>
              </a:ext>
            </a:extLst>
          </p:cNvPr>
          <p:cNvSpPr txBox="1"/>
          <p:nvPr/>
        </p:nvSpPr>
        <p:spPr>
          <a:xfrm>
            <a:off x="3167881" y="537596"/>
            <a:ext cx="6128085" cy="707886"/>
          </a:xfrm>
          <a:prstGeom prst="rect">
            <a:avLst/>
          </a:prstGeom>
          <a:noFill/>
        </p:spPr>
        <p:txBody>
          <a:bodyPr wrap="square">
            <a:spAutoFit/>
          </a:bodyPr>
          <a:lstStyle/>
          <a:p>
            <a:r>
              <a:rPr lang="en-US" sz="4000" b="1" dirty="0"/>
              <a:t>Key Findings: </a:t>
            </a:r>
            <a:r>
              <a:rPr lang="en-US" sz="4000" b="1" dirty="0">
                <a:solidFill>
                  <a:schemeClr val="accent4"/>
                </a:solidFill>
              </a:rPr>
              <a:t>Health Care</a:t>
            </a:r>
          </a:p>
        </p:txBody>
      </p:sp>
      <p:sp>
        <p:nvSpPr>
          <p:cNvPr id="7" name="TextBox 6">
            <a:extLst>
              <a:ext uri="{FF2B5EF4-FFF2-40B4-BE49-F238E27FC236}">
                <a16:creationId xmlns:a16="http://schemas.microsoft.com/office/drawing/2014/main" id="{41C5C436-355F-4959-823E-89EC415205F7}"/>
              </a:ext>
            </a:extLst>
          </p:cNvPr>
          <p:cNvSpPr txBox="1"/>
          <p:nvPr/>
        </p:nvSpPr>
        <p:spPr>
          <a:xfrm>
            <a:off x="976393" y="1522530"/>
            <a:ext cx="10725456" cy="5632311"/>
          </a:xfrm>
          <a:prstGeom prst="rect">
            <a:avLst/>
          </a:prstGeom>
          <a:noFill/>
        </p:spPr>
        <p:txBody>
          <a:bodyPr wrap="square" rtlCol="0">
            <a:spAutoFit/>
          </a:bodyPr>
          <a:lstStyle/>
          <a:p>
            <a:r>
              <a:rPr lang="en-US" sz="2400" dirty="0"/>
              <a:t>High Risk of Triage for people with intellectual or developmental disabilities, and medically fragile and technology dependent individuals, and Crisis Standards of Care (CSC) targeted people with certain disabilities for denial of care.</a:t>
            </a:r>
          </a:p>
          <a:p>
            <a:endParaRPr lang="en-US" sz="2400" dirty="0"/>
          </a:p>
          <a:p>
            <a:r>
              <a:rPr lang="en-US" sz="2400" dirty="0"/>
              <a:t>Failures of healthcare system to follow disability nondiscrimination laws resulted in patients with disabilities being denied critical policy modifications and accommodations.</a:t>
            </a:r>
          </a:p>
          <a:p>
            <a:endParaRPr lang="en-US" sz="2400" dirty="0"/>
          </a:p>
          <a:p>
            <a:r>
              <a:rPr lang="en-US" sz="2400" dirty="0"/>
              <a:t>Physical and programmatic inaccessibility was widespread in many public health responses to the emergency.</a:t>
            </a:r>
          </a:p>
          <a:p>
            <a:endParaRPr lang="en-US" sz="2400" dirty="0"/>
          </a:p>
          <a:p>
            <a:r>
              <a:rPr lang="en-US" sz="2400" dirty="0"/>
              <a:t>The rollout of vaccines left out people with disabilities who were at high-risk from COVID-19, but who did not have health conditions already established as medically high risk.</a:t>
            </a:r>
          </a:p>
          <a:p>
            <a:endParaRPr lang="en-US" sz="2400" b="1" dirty="0"/>
          </a:p>
        </p:txBody>
      </p:sp>
      <p:pic>
        <p:nvPicPr>
          <p:cNvPr id="12" name="Picture 11">
            <a:extLst>
              <a:ext uri="{FF2B5EF4-FFF2-40B4-BE49-F238E27FC236}">
                <a16:creationId xmlns:a16="http://schemas.microsoft.com/office/drawing/2014/main" id="{1C088E83-0DA3-4607-A5E8-0E50304514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9788" y="122025"/>
            <a:ext cx="1213209" cy="1261981"/>
          </a:xfrm>
          <a:prstGeom prst="rect">
            <a:avLst/>
          </a:prstGeom>
        </p:spPr>
      </p:pic>
    </p:spTree>
    <p:extLst>
      <p:ext uri="{BB962C8B-B14F-4D97-AF65-F5344CB8AC3E}">
        <p14:creationId xmlns:p14="http://schemas.microsoft.com/office/powerpoint/2010/main" val="33937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63A9F1-10A6-4693-B0D2-DB438A53DEBC}"/>
              </a:ext>
            </a:extLst>
          </p:cNvPr>
          <p:cNvSpPr txBox="1"/>
          <p:nvPr/>
        </p:nvSpPr>
        <p:spPr>
          <a:xfrm>
            <a:off x="2123302" y="417425"/>
            <a:ext cx="8118389" cy="707886"/>
          </a:xfrm>
          <a:prstGeom prst="rect">
            <a:avLst/>
          </a:prstGeom>
          <a:noFill/>
        </p:spPr>
        <p:txBody>
          <a:bodyPr wrap="square">
            <a:spAutoFit/>
          </a:bodyPr>
          <a:lstStyle/>
          <a:p>
            <a:r>
              <a:rPr lang="en-US" sz="4000" b="1" dirty="0">
                <a:solidFill>
                  <a:schemeClr val="bg1"/>
                </a:solidFill>
              </a:rPr>
              <a:t>Key</a:t>
            </a:r>
            <a:r>
              <a:rPr lang="en-US" sz="4000" b="1" dirty="0"/>
              <a:t> </a:t>
            </a:r>
            <a:r>
              <a:rPr lang="en-US" sz="4000" b="1" dirty="0">
                <a:solidFill>
                  <a:schemeClr val="bg1"/>
                </a:solidFill>
              </a:rPr>
              <a:t>Recommendations:  </a:t>
            </a:r>
            <a:r>
              <a:rPr lang="en-US" sz="4000" b="1" dirty="0">
                <a:solidFill>
                  <a:schemeClr val="accent4"/>
                </a:solidFill>
              </a:rPr>
              <a:t>Health Care</a:t>
            </a:r>
          </a:p>
        </p:txBody>
      </p:sp>
      <p:sp>
        <p:nvSpPr>
          <p:cNvPr id="5" name="TextBox 4">
            <a:extLst>
              <a:ext uri="{FF2B5EF4-FFF2-40B4-BE49-F238E27FC236}">
                <a16:creationId xmlns:a16="http://schemas.microsoft.com/office/drawing/2014/main" id="{FA83DF9A-643E-4C7B-95E3-D50888F6C4D8}"/>
              </a:ext>
            </a:extLst>
          </p:cNvPr>
          <p:cNvSpPr txBox="1"/>
          <p:nvPr/>
        </p:nvSpPr>
        <p:spPr>
          <a:xfrm>
            <a:off x="1359243" y="1226097"/>
            <a:ext cx="10083114" cy="4893647"/>
          </a:xfrm>
          <a:prstGeom prst="rect">
            <a:avLst/>
          </a:prstGeom>
          <a:noFill/>
        </p:spPr>
        <p:txBody>
          <a:bodyPr wrap="square" rtlCol="0">
            <a:spAutoFit/>
          </a:bodyPr>
          <a:lstStyle/>
          <a:p>
            <a:r>
              <a:rPr lang="en-US" sz="2400" dirty="0">
                <a:solidFill>
                  <a:schemeClr val="bg2"/>
                </a:solidFill>
              </a:rPr>
              <a:t>Congress or the Department of Health and Human Services (HHS): Require transparency from providers and insurers that receive federal financial assistance</a:t>
            </a:r>
          </a:p>
          <a:p>
            <a:endParaRPr lang="en-US" sz="2400" dirty="0">
              <a:solidFill>
                <a:schemeClr val="bg2"/>
              </a:solidFill>
            </a:endParaRPr>
          </a:p>
          <a:p>
            <a:r>
              <a:rPr lang="en-US" sz="2400" dirty="0">
                <a:solidFill>
                  <a:schemeClr val="bg2"/>
                </a:solidFill>
              </a:rPr>
              <a:t>HHS’ Office for Civil Rights (HHS OCR): Patient’s Bill of Rights for People with Disabilities </a:t>
            </a:r>
          </a:p>
          <a:p>
            <a:endParaRPr lang="en-US" sz="2400" dirty="0">
              <a:solidFill>
                <a:schemeClr val="bg2"/>
              </a:solidFill>
            </a:endParaRPr>
          </a:p>
          <a:p>
            <a:r>
              <a:rPr lang="en-US" sz="2400" dirty="0">
                <a:solidFill>
                  <a:schemeClr val="bg2"/>
                </a:solidFill>
              </a:rPr>
              <a:t>HHS OCR and DOJ should issue guidance clarifying that covered entities are not excused from their disability nondiscrimination obligations in the event of an epidemic, pandemic, or other public health emergency</a:t>
            </a:r>
          </a:p>
          <a:p>
            <a:endParaRPr lang="en-US" sz="2400" dirty="0">
              <a:solidFill>
                <a:schemeClr val="bg2"/>
              </a:solidFill>
            </a:endParaRPr>
          </a:p>
          <a:p>
            <a:r>
              <a:rPr lang="en-US" sz="2400" dirty="0">
                <a:solidFill>
                  <a:schemeClr val="bg2"/>
                </a:solidFill>
              </a:rPr>
              <a:t>HHS/Administration for Community Living (ACL), HHS OCR, and the Department of Justice (DOJ): Establish  technical assistance for healthcare providers</a:t>
            </a:r>
          </a:p>
        </p:txBody>
      </p:sp>
      <p:pic>
        <p:nvPicPr>
          <p:cNvPr id="9" name="Picture 8">
            <a:extLst>
              <a:ext uri="{FF2B5EF4-FFF2-40B4-BE49-F238E27FC236}">
                <a16:creationId xmlns:a16="http://schemas.microsoft.com/office/drawing/2014/main" id="{E8A7EECE-D485-46D7-AFB1-DA3FEA7D68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7805" y="140377"/>
            <a:ext cx="1213209" cy="1261981"/>
          </a:xfrm>
          <a:prstGeom prst="rect">
            <a:avLst/>
          </a:prstGeom>
        </p:spPr>
      </p:pic>
    </p:spTree>
    <p:extLst>
      <p:ext uri="{BB962C8B-B14F-4D97-AF65-F5344CB8AC3E}">
        <p14:creationId xmlns:p14="http://schemas.microsoft.com/office/powerpoint/2010/main" val="2205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6A6A13-F7A0-4E42-83E6-3E1CA457CA3F}"/>
              </a:ext>
            </a:extLst>
          </p:cNvPr>
          <p:cNvSpPr>
            <a:spLocks noGrp="1"/>
          </p:cNvSpPr>
          <p:nvPr>
            <p:ph type="sldNum" sz="quarter" idx="12"/>
          </p:nvPr>
        </p:nvSpPr>
        <p:spPr/>
        <p:txBody>
          <a:bodyPr/>
          <a:lstStyle/>
          <a:p>
            <a:fld id="{97ADD2CD-795E-40BA-91BF-A8DAF0C6D858}" type="slidenum">
              <a:rPr lang="en-US" smtClean="0"/>
              <a:t>7</a:t>
            </a:fld>
            <a:endParaRPr lang="en-US" dirty="0"/>
          </a:p>
        </p:txBody>
      </p:sp>
      <p:sp>
        <p:nvSpPr>
          <p:cNvPr id="4" name="TextBox 3">
            <a:extLst>
              <a:ext uri="{FF2B5EF4-FFF2-40B4-BE49-F238E27FC236}">
                <a16:creationId xmlns:a16="http://schemas.microsoft.com/office/drawing/2014/main" id="{9945A12B-8DCD-42B4-9BC4-B93A600DFA91}"/>
              </a:ext>
            </a:extLst>
          </p:cNvPr>
          <p:cNvSpPr txBox="1"/>
          <p:nvPr/>
        </p:nvSpPr>
        <p:spPr>
          <a:xfrm>
            <a:off x="2446637" y="646337"/>
            <a:ext cx="7043351" cy="707886"/>
          </a:xfrm>
          <a:prstGeom prst="rect">
            <a:avLst/>
          </a:prstGeom>
          <a:noFill/>
        </p:spPr>
        <p:txBody>
          <a:bodyPr wrap="square" rtlCol="0">
            <a:spAutoFit/>
          </a:bodyPr>
          <a:lstStyle/>
          <a:p>
            <a:r>
              <a:rPr lang="en-US" sz="4000" b="1" dirty="0">
                <a:solidFill>
                  <a:schemeClr val="bg1"/>
                </a:solidFill>
              </a:rPr>
              <a:t>Key Findings: </a:t>
            </a:r>
            <a:r>
              <a:rPr lang="en-US" sz="4000" b="1" dirty="0">
                <a:solidFill>
                  <a:schemeClr val="accent4"/>
                </a:solidFill>
              </a:rPr>
              <a:t>Congregate Care </a:t>
            </a:r>
          </a:p>
        </p:txBody>
      </p:sp>
      <p:sp>
        <p:nvSpPr>
          <p:cNvPr id="6" name="TextBox 5">
            <a:extLst>
              <a:ext uri="{FF2B5EF4-FFF2-40B4-BE49-F238E27FC236}">
                <a16:creationId xmlns:a16="http://schemas.microsoft.com/office/drawing/2014/main" id="{6BBD347B-D214-4841-A9A9-D08D8DA2A637}"/>
              </a:ext>
            </a:extLst>
          </p:cNvPr>
          <p:cNvSpPr txBox="1"/>
          <p:nvPr/>
        </p:nvSpPr>
        <p:spPr>
          <a:xfrm>
            <a:off x="1425844" y="1870127"/>
            <a:ext cx="9717437" cy="4524315"/>
          </a:xfrm>
          <a:prstGeom prst="rect">
            <a:avLst/>
          </a:prstGeom>
          <a:noFill/>
        </p:spPr>
        <p:txBody>
          <a:bodyPr wrap="square" rtlCol="0">
            <a:spAutoFit/>
          </a:bodyPr>
          <a:lstStyle/>
          <a:p>
            <a:r>
              <a:rPr lang="en-US" sz="2800" dirty="0"/>
              <a:t>High number of deaths of people with disabilities in Congregate Care Facilities </a:t>
            </a:r>
          </a:p>
          <a:p>
            <a:endParaRPr lang="en-US" sz="2800" dirty="0"/>
          </a:p>
          <a:p>
            <a:r>
              <a:rPr lang="en-US" sz="2800" dirty="0"/>
              <a:t>A severe shortage of Medicaid Home and Community Based Services (HCBS) kept many in institutionalized settings where the worst death toll took place.</a:t>
            </a:r>
          </a:p>
          <a:p>
            <a:endParaRPr lang="en-US" sz="2800" dirty="0"/>
          </a:p>
          <a:p>
            <a:r>
              <a:rPr lang="en-US" sz="2800" dirty="0"/>
              <a:t>The shortage of direct care workers became worse during the pandemic, further endangering people with disabilities.</a:t>
            </a:r>
          </a:p>
          <a:p>
            <a:endParaRPr lang="en-US" dirty="0"/>
          </a:p>
          <a:p>
            <a:endParaRPr lang="en-US" dirty="0"/>
          </a:p>
        </p:txBody>
      </p:sp>
      <p:pic>
        <p:nvPicPr>
          <p:cNvPr id="7" name="Picture 6">
            <a:extLst>
              <a:ext uri="{FF2B5EF4-FFF2-40B4-BE49-F238E27FC236}">
                <a16:creationId xmlns:a16="http://schemas.microsoft.com/office/drawing/2014/main" id="{6957F7A5-020A-4D51-9EFB-D92AC69580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6178" y="281113"/>
            <a:ext cx="1213209" cy="1261981"/>
          </a:xfrm>
          <a:prstGeom prst="rect">
            <a:avLst/>
          </a:prstGeom>
        </p:spPr>
      </p:pic>
    </p:spTree>
    <p:extLst>
      <p:ext uri="{BB962C8B-B14F-4D97-AF65-F5344CB8AC3E}">
        <p14:creationId xmlns:p14="http://schemas.microsoft.com/office/powerpoint/2010/main" val="57115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7F2D-82B5-45F8-BA77-5B44A8B0C6EF}"/>
              </a:ext>
            </a:extLst>
          </p:cNvPr>
          <p:cNvSpPr>
            <a:spLocks noGrp="1"/>
          </p:cNvSpPr>
          <p:nvPr>
            <p:ph type="ctrTitle"/>
          </p:nvPr>
        </p:nvSpPr>
        <p:spPr>
          <a:xfrm>
            <a:off x="1504963" y="411192"/>
            <a:ext cx="9144000" cy="729693"/>
          </a:xfrm>
        </p:spPr>
        <p:txBody>
          <a:bodyPr>
            <a:normAutofit/>
          </a:bodyPr>
          <a:lstStyle/>
          <a:p>
            <a:r>
              <a:rPr lang="en-US" sz="4000" b="1" dirty="0">
                <a:latin typeface="+mn-lt"/>
              </a:rPr>
              <a:t>Key Recommendations:  </a:t>
            </a:r>
            <a:r>
              <a:rPr lang="en-US" sz="4000" b="1" dirty="0">
                <a:solidFill>
                  <a:schemeClr val="accent4"/>
                </a:solidFill>
                <a:latin typeface="+mn-lt"/>
              </a:rPr>
              <a:t>Congregate Care</a:t>
            </a:r>
          </a:p>
        </p:txBody>
      </p:sp>
      <p:sp>
        <p:nvSpPr>
          <p:cNvPr id="4" name="Slide Number Placeholder 3">
            <a:extLst>
              <a:ext uri="{FF2B5EF4-FFF2-40B4-BE49-F238E27FC236}">
                <a16:creationId xmlns:a16="http://schemas.microsoft.com/office/drawing/2014/main" id="{F92184CB-5142-49FE-8E80-2AE83AA89D42}"/>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8" name="TextBox 7">
            <a:extLst>
              <a:ext uri="{FF2B5EF4-FFF2-40B4-BE49-F238E27FC236}">
                <a16:creationId xmlns:a16="http://schemas.microsoft.com/office/drawing/2014/main" id="{27D86A81-803A-4360-9759-8DCB030C1FA3}"/>
              </a:ext>
            </a:extLst>
          </p:cNvPr>
          <p:cNvSpPr txBox="1"/>
          <p:nvPr/>
        </p:nvSpPr>
        <p:spPr>
          <a:xfrm>
            <a:off x="1504963" y="1140885"/>
            <a:ext cx="10395284" cy="5262979"/>
          </a:xfrm>
          <a:prstGeom prst="rect">
            <a:avLst/>
          </a:prstGeom>
          <a:noFill/>
        </p:spPr>
        <p:txBody>
          <a:bodyPr wrap="square" rtlCol="0">
            <a:spAutoFit/>
          </a:bodyPr>
          <a:lstStyle/>
          <a:p>
            <a:endParaRPr lang="en-US" sz="2400" dirty="0"/>
          </a:p>
          <a:p>
            <a:r>
              <a:rPr lang="en-US" sz="2400" dirty="0">
                <a:solidFill>
                  <a:schemeClr val="bg1"/>
                </a:solidFill>
              </a:rPr>
              <a:t>Centers for Disease Control and Prevention (CDC) should emphasize CCF census reduction as an infection control strategy</a:t>
            </a:r>
          </a:p>
          <a:p>
            <a:endParaRPr lang="en-US" sz="2400" dirty="0">
              <a:solidFill>
                <a:schemeClr val="bg1"/>
              </a:solidFill>
            </a:endParaRPr>
          </a:p>
          <a:p>
            <a:r>
              <a:rPr lang="en-US" sz="2400" dirty="0">
                <a:solidFill>
                  <a:schemeClr val="bg1"/>
                </a:solidFill>
              </a:rPr>
              <a:t>CMS should prioritize all CCFs for infection control purposes and ensure that they receive necessary safety equipment for future health emergencies</a:t>
            </a:r>
          </a:p>
          <a:p>
            <a:endParaRPr lang="en-US" sz="2400" dirty="0">
              <a:solidFill>
                <a:schemeClr val="bg1"/>
              </a:solidFill>
            </a:endParaRPr>
          </a:p>
          <a:p>
            <a:r>
              <a:rPr lang="en-US" sz="2400" dirty="0">
                <a:solidFill>
                  <a:schemeClr val="bg1"/>
                </a:solidFill>
              </a:rPr>
              <a:t>CMS should clarify that community providers conducting in-reach transition support should not be restricted from entering facilities during future pandemics or crises</a:t>
            </a:r>
          </a:p>
          <a:p>
            <a:endParaRPr lang="en-US" sz="2400" dirty="0">
              <a:solidFill>
                <a:schemeClr val="bg1"/>
              </a:solidFill>
            </a:endParaRPr>
          </a:p>
          <a:p>
            <a:r>
              <a:rPr lang="en-US" sz="2400" dirty="0">
                <a:solidFill>
                  <a:schemeClr val="bg1"/>
                </a:solidFill>
              </a:rPr>
              <a:t> DOJ should issue guidance concerning public entities’ Olmstead obligations and how those entities should take advantage of specific federal resources to facilitate transition and diversion from CCFs, including emergency resources. </a:t>
            </a:r>
          </a:p>
        </p:txBody>
      </p:sp>
      <p:pic>
        <p:nvPicPr>
          <p:cNvPr id="9" name="Picture 8">
            <a:extLst>
              <a:ext uri="{FF2B5EF4-FFF2-40B4-BE49-F238E27FC236}">
                <a16:creationId xmlns:a16="http://schemas.microsoft.com/office/drawing/2014/main" id="{70CC7EB3-BA1A-48DF-B9F8-FDBEB94ABB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1753" y="145048"/>
            <a:ext cx="1213209" cy="1261981"/>
          </a:xfrm>
          <a:prstGeom prst="rect">
            <a:avLst/>
          </a:prstGeom>
        </p:spPr>
      </p:pic>
    </p:spTree>
    <p:extLst>
      <p:ext uri="{BB962C8B-B14F-4D97-AF65-F5344CB8AC3E}">
        <p14:creationId xmlns:p14="http://schemas.microsoft.com/office/powerpoint/2010/main" val="332619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74C680-8EF9-4A23-980E-750DD69C3903}"/>
              </a:ext>
            </a:extLst>
          </p:cNvPr>
          <p:cNvSpPr>
            <a:spLocks noGrp="1"/>
          </p:cNvSpPr>
          <p:nvPr>
            <p:ph type="sldNum" sz="quarter" idx="12"/>
          </p:nvPr>
        </p:nvSpPr>
        <p:spPr/>
        <p:txBody>
          <a:bodyPr/>
          <a:lstStyle/>
          <a:p>
            <a:fld id="{97ADD2CD-795E-40BA-91BF-A8DAF0C6D858}" type="slidenum">
              <a:rPr lang="en-US" smtClean="0"/>
              <a:t>9</a:t>
            </a:fld>
            <a:endParaRPr lang="en-US" dirty="0"/>
          </a:p>
        </p:txBody>
      </p:sp>
      <p:sp>
        <p:nvSpPr>
          <p:cNvPr id="4" name="TextBox 3">
            <a:extLst>
              <a:ext uri="{FF2B5EF4-FFF2-40B4-BE49-F238E27FC236}">
                <a16:creationId xmlns:a16="http://schemas.microsoft.com/office/drawing/2014/main" id="{BACC7904-3237-4325-9B1E-F2513883FCF2}"/>
              </a:ext>
            </a:extLst>
          </p:cNvPr>
          <p:cNvSpPr txBox="1"/>
          <p:nvPr/>
        </p:nvSpPr>
        <p:spPr>
          <a:xfrm>
            <a:off x="1740568" y="314043"/>
            <a:ext cx="8710863" cy="707886"/>
          </a:xfrm>
          <a:prstGeom prst="rect">
            <a:avLst/>
          </a:prstGeom>
          <a:noFill/>
        </p:spPr>
        <p:txBody>
          <a:bodyPr wrap="square" rtlCol="0">
            <a:spAutoFit/>
          </a:bodyPr>
          <a:lstStyle/>
          <a:p>
            <a:r>
              <a:rPr lang="en-US" sz="4000" b="1" dirty="0">
                <a:solidFill>
                  <a:schemeClr val="accent4"/>
                </a:solidFill>
              </a:rPr>
              <a:t>Key Findings: </a:t>
            </a:r>
            <a:r>
              <a:rPr lang="en-US" sz="4000" b="1" dirty="0"/>
              <a:t>Effective Communication</a:t>
            </a:r>
          </a:p>
        </p:txBody>
      </p:sp>
      <p:sp>
        <p:nvSpPr>
          <p:cNvPr id="7" name="TextBox 6">
            <a:extLst>
              <a:ext uri="{FF2B5EF4-FFF2-40B4-BE49-F238E27FC236}">
                <a16:creationId xmlns:a16="http://schemas.microsoft.com/office/drawing/2014/main" id="{3ADAA88A-FC78-4548-BE67-B579588B7CDC}"/>
              </a:ext>
            </a:extLst>
          </p:cNvPr>
          <p:cNvSpPr txBox="1"/>
          <p:nvPr/>
        </p:nvSpPr>
        <p:spPr>
          <a:xfrm>
            <a:off x="1161535" y="1476560"/>
            <a:ext cx="10540314" cy="5262979"/>
          </a:xfrm>
          <a:prstGeom prst="rect">
            <a:avLst/>
          </a:prstGeom>
          <a:noFill/>
        </p:spPr>
        <p:txBody>
          <a:bodyPr wrap="square" rtlCol="0">
            <a:spAutoFit/>
          </a:bodyPr>
          <a:lstStyle/>
          <a:p>
            <a:r>
              <a:rPr lang="en-US" sz="2400" dirty="0">
                <a:solidFill>
                  <a:schemeClr val="bg1"/>
                </a:solidFill>
              </a:rPr>
              <a:t>The widespread use of opaque face masks served as a communication barrier</a:t>
            </a:r>
          </a:p>
          <a:p>
            <a:endParaRPr lang="en-US" sz="2400" dirty="0">
              <a:solidFill>
                <a:schemeClr val="bg1"/>
              </a:solidFill>
            </a:endParaRPr>
          </a:p>
          <a:p>
            <a:r>
              <a:rPr lang="en-US" sz="2400" dirty="0">
                <a:solidFill>
                  <a:schemeClr val="bg1"/>
                </a:solidFill>
              </a:rPr>
              <a:t>There was a months-long nationwide shortage of PPE, and sign language interpreters in healthcare settings did not have sufficient access</a:t>
            </a:r>
          </a:p>
          <a:p>
            <a:endParaRPr lang="en-US" sz="2400" dirty="0">
              <a:solidFill>
                <a:schemeClr val="bg1"/>
              </a:solidFill>
            </a:endParaRPr>
          </a:p>
          <a:p>
            <a:r>
              <a:rPr lang="en-US" sz="2400" dirty="0">
                <a:solidFill>
                  <a:schemeClr val="bg1"/>
                </a:solidFill>
              </a:rPr>
              <a:t>Telemedicine platforms remained inaccessible to people with communications</a:t>
            </a:r>
          </a:p>
          <a:p>
            <a:r>
              <a:rPr lang="en-US" sz="2400" dirty="0">
                <a:solidFill>
                  <a:schemeClr val="bg1"/>
                </a:solidFill>
              </a:rPr>
              <a:t>disabilities</a:t>
            </a:r>
          </a:p>
          <a:p>
            <a:endParaRPr lang="en-US" sz="2400" dirty="0">
              <a:solidFill>
                <a:schemeClr val="bg1"/>
              </a:solidFill>
            </a:endParaRPr>
          </a:p>
          <a:p>
            <a:r>
              <a:rPr lang="en-US" sz="2400" dirty="0">
                <a:solidFill>
                  <a:schemeClr val="bg1"/>
                </a:solidFill>
              </a:rPr>
              <a:t>Remote and hybrid learning modalities failed to provide proper communication</a:t>
            </a:r>
          </a:p>
          <a:p>
            <a:r>
              <a:rPr lang="en-US" sz="2400" dirty="0">
                <a:solidFill>
                  <a:schemeClr val="bg1"/>
                </a:solidFill>
              </a:rPr>
              <a:t>accommodations to students with disabilities</a:t>
            </a:r>
          </a:p>
          <a:p>
            <a:endParaRPr lang="en-US" sz="2400" dirty="0">
              <a:solidFill>
                <a:schemeClr val="bg1"/>
              </a:solidFill>
            </a:endParaRPr>
          </a:p>
          <a:p>
            <a:r>
              <a:rPr lang="en-US" sz="2400" dirty="0">
                <a:solidFill>
                  <a:schemeClr val="bg1"/>
                </a:solidFill>
              </a:rPr>
              <a:t>Local, state, and federal government entities did not disseminate information related to the COVID-19 pandemic, its transmission, and vaccines in fully accessible formats</a:t>
            </a:r>
          </a:p>
        </p:txBody>
      </p:sp>
      <p:pic>
        <p:nvPicPr>
          <p:cNvPr id="8" name="Picture 7">
            <a:extLst>
              <a:ext uri="{FF2B5EF4-FFF2-40B4-BE49-F238E27FC236}">
                <a16:creationId xmlns:a16="http://schemas.microsoft.com/office/drawing/2014/main" id="{DA8932F3-93DC-4234-94D9-5759EFD443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566" y="46218"/>
            <a:ext cx="1213209" cy="1261981"/>
          </a:xfrm>
          <a:prstGeom prst="rect">
            <a:avLst/>
          </a:prstGeom>
        </p:spPr>
      </p:pic>
    </p:spTree>
    <p:extLst>
      <p:ext uri="{BB962C8B-B14F-4D97-AF65-F5344CB8AC3E}">
        <p14:creationId xmlns:p14="http://schemas.microsoft.com/office/powerpoint/2010/main" val="2753554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12864</TotalTime>
  <Words>1443</Words>
  <Application>Microsoft Office PowerPoint</Application>
  <PresentationFormat>Widescreen</PresentationFormat>
  <Paragraphs>195</Paragraphs>
  <Slides>25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Georgia Pro</vt:lpstr>
      <vt:lpstr>Seaford</vt:lpstr>
      <vt:lpstr>Office Theme</vt:lpstr>
      <vt:lpstr>LevelVTI</vt:lpstr>
      <vt:lpstr>2021 Progress Report:  COVID-19’s  Impact on People with Disabilities</vt:lpstr>
      <vt:lpstr>A Federal Voice for People with Disabilities</vt:lpstr>
      <vt:lpstr>A Federal Voice for Equitable Healthcare for People with Disabilities</vt:lpstr>
      <vt:lpstr>PowerPoint Presentation</vt:lpstr>
      <vt:lpstr>PowerPoint Presentation</vt:lpstr>
      <vt:lpstr>PowerPoint Presentation</vt:lpstr>
      <vt:lpstr>PowerPoint Presentation</vt:lpstr>
      <vt:lpstr>Key Recommendations:  Congregate Care</vt:lpstr>
      <vt:lpstr>PowerPoint Presentation</vt:lpstr>
      <vt:lpstr>PowerPoint Presentation</vt:lpstr>
      <vt:lpstr>PowerPoint Presentation</vt:lpstr>
      <vt:lpstr>NCD’s Health Equity Framework for Policymakers</vt:lpstr>
      <vt:lpstr>NCD’s Health Equity Framework</vt:lpstr>
      <vt:lpstr>Purpose/ The Need</vt:lpstr>
      <vt:lpstr>Multi-Disciplinary “Dream Team” Advisors </vt:lpstr>
      <vt:lpstr>Multi-Disciplinary “Dream Team” Advisors </vt:lpstr>
      <vt:lpstr>Core Components &amp; Overview</vt:lpstr>
      <vt:lpstr>Core Component No. 1 - Special MUP Designation</vt:lpstr>
      <vt:lpstr>Core Component No. 1 - Special MUP Designation</vt:lpstr>
      <vt:lpstr>MUP Designation Alternative</vt:lpstr>
      <vt:lpstr>Core Component No. 2 – Comprehensive Disability Clinical-Care Curricula </vt:lpstr>
      <vt:lpstr>Core Component No. 3 – AMDE</vt:lpstr>
      <vt:lpstr>Core Component No. 4 – Improved Data Collection</vt:lpstr>
      <vt:lpstr>NCD’s Health Equity Framework</vt:lpstr>
      <vt:lpstr>NCD’s Health Equity Framework for Policymakers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Voice for Inclusive Health aadmd 2021 Virtual Annual Conference June 4, 2021</dc:title>
  <dc:creator>Andrés J Gallegos</dc:creator>
  <cp:lastModifiedBy>Gabriel N</cp:lastModifiedBy>
  <cp:revision>56</cp:revision>
  <cp:lastPrinted>2021-06-03T00:12:50Z</cp:lastPrinted>
  <dcterms:created xsi:type="dcterms:W3CDTF">2021-05-23T20:03:01Z</dcterms:created>
  <dcterms:modified xsi:type="dcterms:W3CDTF">2022-03-23T23:32:18Z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4BBCAD7D-7883-4140-BE5F-DDC6AB0ECF4F</vt:lpwstr>
  </property>
  <property fmtid="{D5CDD505-2E9C-101B-9397-08002B2CF9AE}" pid="3" name="ArticulatePath">
    <vt:lpwstr>Presentation1</vt:lpwstr>
  </property>
</Properties>
</file>